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handoutMasterIdLst>
    <p:handoutMasterId r:id="rId30"/>
  </p:handoutMasterIdLst>
  <p:sldIdLst>
    <p:sldId id="257" r:id="rId3"/>
    <p:sldId id="258" r:id="rId4"/>
    <p:sldId id="279" r:id="rId5"/>
    <p:sldId id="278" r:id="rId6"/>
    <p:sldId id="280" r:id="rId7"/>
    <p:sldId id="277" r:id="rId8"/>
    <p:sldId id="300" r:id="rId9"/>
    <p:sldId id="281" r:id="rId10"/>
    <p:sldId id="292" r:id="rId11"/>
    <p:sldId id="283" r:id="rId12"/>
    <p:sldId id="293" r:id="rId13"/>
    <p:sldId id="284" r:id="rId14"/>
    <p:sldId id="295" r:id="rId15"/>
    <p:sldId id="285" r:id="rId16"/>
    <p:sldId id="294" r:id="rId17"/>
    <p:sldId id="296" r:id="rId18"/>
    <p:sldId id="297" r:id="rId19"/>
    <p:sldId id="291" r:id="rId20"/>
    <p:sldId id="298" r:id="rId21"/>
    <p:sldId id="286" r:id="rId22"/>
    <p:sldId id="287" r:id="rId23"/>
    <p:sldId id="288" r:id="rId24"/>
    <p:sldId id="290" r:id="rId25"/>
    <p:sldId id="289" r:id="rId26"/>
    <p:sldId id="299" r:id="rId27"/>
    <p:sldId id="301" r:id="rId28"/>
    <p:sldId id="272" r:id="rId2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0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249" cy="49339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28" y="0"/>
            <a:ext cx="2918249" cy="493395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DD54FF6-078D-4B90-AB87-FE786528DB74}" type="datetimeFigureOut">
              <a:rPr kumimoji="1" lang="ja-JP" altLang="en-US" smtClean="0"/>
              <a:t>2018/2/6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8249" cy="49339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28" y="9371333"/>
            <a:ext cx="2918249" cy="49339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008E051-9D92-46F8-A8B8-0880B4E300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197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0" name="フリーフォーム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1" name="フリーフォーム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2" name="フリーフォーム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3" name="フリーフォーム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4" name="フリーフォーム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5" name="フリーフォーム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16" name="フリーフォーム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 latinLnBrk="0">
              <a:defRPr kumimoji="1" lang="ja-JP" sz="4800">
                <a:solidFill>
                  <a:schemeClr val="accent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 latinLnBrk="0">
              <a:buNone/>
              <a:defRPr kumimoji="1" lang="ja-JP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 latinLnBrk="0">
              <a:defRPr kumimoji="1" lang="ja-JP" sz="4400" b="0" cap="none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キャプション付きの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 latinLnBrk="0">
              <a:defRPr kumimoji="1" lang="ja-JP" sz="4400" b="0" cap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FF11F0EC-4F60-4544-9956-271209A740FE}" type="datetimeFigureOut">
              <a:rPr lang="en-US" altLang="ja-JP" smtClean="0"/>
              <a:pPr/>
              <a:t>2/6/2018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3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 latinLnBrk="0">
              <a:buFontTx/>
              <a:buNone/>
              <a:defRPr kumimoji="1" lang="ja-JP" sz="16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FontTx/>
              <a:buNone/>
              <a:defRPr kumimoji="1" lang="ja-JP"/>
            </a:lvl2pPr>
            <a:lvl3pPr marL="914400" indent="0" latinLnBrk="0">
              <a:buFontTx/>
              <a:buNone/>
              <a:defRPr kumimoji="1" lang="ja-JP"/>
            </a:lvl3pPr>
            <a:lvl4pPr marL="1371600" indent="0" latinLnBrk="0">
              <a:buFontTx/>
              <a:buNone/>
              <a:defRPr kumimoji="1" lang="ja-JP"/>
            </a:lvl4pPr>
            <a:lvl5pPr marL="1828800" indent="0" latinLnBrk="0">
              <a:buFontTx/>
              <a:buNone/>
              <a:defRPr kumimoji="1" lang="ja-JP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kumimoji="1" lang="ja-JP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 latinLnBrk="0">
              <a:defRPr kumimoji="1" lang="ja-JP">
                <a:solidFill>
                  <a:schemeClr val="tx2"/>
                </a:solidFill>
              </a:defRPr>
            </a:lvl2pPr>
            <a:lvl3pPr latinLnBrk="0">
              <a:defRPr kumimoji="1" lang="ja-JP">
                <a:solidFill>
                  <a:schemeClr val="tx2"/>
                </a:solidFill>
              </a:defRPr>
            </a:lvl3pPr>
            <a:lvl4pPr latinLnBrk="0">
              <a:defRPr kumimoji="1" lang="ja-JP">
                <a:solidFill>
                  <a:schemeClr val="tx2"/>
                </a:solidFill>
              </a:defRPr>
            </a:lvl4pPr>
            <a:lvl5pPr latinLnBrk="0">
              <a:defRPr kumimoji="1" lang="ja-JP">
                <a:solidFill>
                  <a:schemeClr val="tx2"/>
                </a:solidFill>
              </a:defRPr>
            </a:lvl5pPr>
            <a:lvl6pPr latinLnBrk="0">
              <a:defRPr kumimoji="1" lang="ja-JP">
                <a:solidFill>
                  <a:schemeClr val="tx2"/>
                </a:solidFill>
              </a:defRPr>
            </a:lvl6pPr>
            <a:lvl7pPr latinLnBrk="0">
              <a:defRPr kumimoji="1" lang="ja-JP">
                <a:solidFill>
                  <a:schemeClr val="tx2"/>
                </a:solidFill>
              </a:defRPr>
            </a:lvl7pPr>
            <a:lvl8pPr latinLnBrk="0">
              <a:defRPr kumimoji="1" lang="ja-JP">
                <a:solidFill>
                  <a:schemeClr val="tx2"/>
                </a:solidFill>
              </a:defRPr>
            </a:lvl8pPr>
            <a:lvl9pPr latinLnBrk="0">
              <a:defRPr kumimoji="1" lang="ja-JP">
                <a:solidFill>
                  <a:schemeClr val="tx2"/>
                </a:solidFill>
              </a:defRPr>
            </a:lvl9pPr>
          </a:lstStyle>
          <a:p>
            <a:pPr lvl="0"/>
            <a:r>
              <a:rPr kumimoji="1" lang="ja-JP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"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umimoji="1" lang="ja-JP"/>
            </a:defPPr>
            <a:lvl1pPr lvl="0" latinLnBrk="0">
              <a:spcBef>
                <a:spcPct val="0"/>
              </a:spcBef>
              <a:buNone/>
              <a:defRPr kumimoji="1" lang="ja-JP"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 latinLnBrk="0">
              <a:defRPr kumimoji="1" lang="ja-JP">
                <a:solidFill>
                  <a:schemeClr val="tx2"/>
                </a:solidFill>
              </a:defRPr>
            </a:lvl2pPr>
            <a:lvl3pPr latinLnBrk="0">
              <a:defRPr kumimoji="1" lang="ja-JP">
                <a:solidFill>
                  <a:schemeClr val="tx2"/>
                </a:solidFill>
              </a:defRPr>
            </a:lvl3pPr>
            <a:lvl4pPr latinLnBrk="0">
              <a:defRPr kumimoji="1" lang="ja-JP">
                <a:solidFill>
                  <a:schemeClr val="tx2"/>
                </a:solidFill>
              </a:defRPr>
            </a:lvl4pPr>
            <a:lvl5pPr latinLnBrk="0">
              <a:defRPr kumimoji="1" lang="ja-JP">
                <a:solidFill>
                  <a:schemeClr val="tx2"/>
                </a:solidFill>
              </a:defRPr>
            </a:lvl5pPr>
            <a:lvl6pPr latinLnBrk="0">
              <a:defRPr kumimoji="1" lang="ja-JP">
                <a:solidFill>
                  <a:schemeClr val="tx2"/>
                </a:solidFill>
              </a:defRPr>
            </a:lvl6pPr>
            <a:lvl7pPr latinLnBrk="0">
              <a:defRPr kumimoji="1" lang="ja-JP">
                <a:solidFill>
                  <a:schemeClr val="tx2"/>
                </a:solidFill>
              </a:defRPr>
            </a:lvl7pPr>
            <a:lvl8pPr latinLnBrk="0">
              <a:defRPr kumimoji="1" lang="ja-JP">
                <a:solidFill>
                  <a:schemeClr val="tx2"/>
                </a:solidFill>
              </a:defRPr>
            </a:lvl8pPr>
            <a:lvl9pPr latinLnBrk="0">
              <a:defRPr kumimoji="1" lang="ja-JP">
                <a:solidFill>
                  <a:schemeClr val="tx2"/>
                </a:solidFill>
              </a:defRPr>
            </a:lvl9pPr>
          </a:lstStyle>
          <a:p>
            <a:pPr lvl="0"/>
            <a:r>
              <a:rPr kumimoji="1" lang="ja-JP" sz="800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名前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 latinLnBrk="0">
              <a:defRPr kumimoji="1" lang="ja-JP" sz="4400" b="0" cap="none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と名前カ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 latinLnBrk="0">
              <a:defRPr kumimoji="1" lang="ja-JP" sz="4400" b="0" cap="none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FF11F0EC-4F60-4544-9956-271209A740FE}" type="datetimeFigureOut">
              <a:rPr lang="en-US" altLang="ja-JP" smtClean="0"/>
              <a:pPr/>
              <a:t>2/6/2018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3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latinLnBrk="0">
              <a:buFontTx/>
              <a:buNone/>
              <a:defRPr kumimoji="1" lang="ja-JP"/>
            </a:lvl2pPr>
            <a:lvl3pPr marL="914400" indent="0" latinLnBrk="0">
              <a:buFontTx/>
              <a:buNone/>
              <a:defRPr kumimoji="1" lang="ja-JP"/>
            </a:lvl3pPr>
            <a:lvl4pPr marL="1371600" indent="0" latinLnBrk="0">
              <a:buFontTx/>
              <a:buNone/>
              <a:defRPr kumimoji="1" lang="ja-JP"/>
            </a:lvl4pPr>
            <a:lvl5pPr marL="1828800" indent="0" latinLnBrk="0">
              <a:buFontTx/>
              <a:buNone/>
              <a:defRPr kumimoji="1" lang="ja-JP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kumimoji="1" lang="ja-JP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 latinLnBrk="0">
              <a:defRPr kumimoji="1" lang="ja-JP">
                <a:solidFill>
                  <a:schemeClr val="tx2"/>
                </a:solidFill>
              </a:defRPr>
            </a:lvl2pPr>
            <a:lvl3pPr latinLnBrk="0">
              <a:defRPr kumimoji="1" lang="ja-JP">
                <a:solidFill>
                  <a:schemeClr val="tx2"/>
                </a:solidFill>
              </a:defRPr>
            </a:lvl3pPr>
            <a:lvl4pPr latinLnBrk="0">
              <a:defRPr kumimoji="1" lang="ja-JP">
                <a:solidFill>
                  <a:schemeClr val="tx2"/>
                </a:solidFill>
              </a:defRPr>
            </a:lvl4pPr>
            <a:lvl5pPr latinLnBrk="0">
              <a:defRPr kumimoji="1" lang="ja-JP">
                <a:solidFill>
                  <a:schemeClr val="tx2"/>
                </a:solidFill>
              </a:defRPr>
            </a:lvl5pPr>
            <a:lvl6pPr latinLnBrk="0">
              <a:defRPr kumimoji="1" lang="ja-JP">
                <a:solidFill>
                  <a:schemeClr val="tx2"/>
                </a:solidFill>
              </a:defRPr>
            </a:lvl6pPr>
            <a:lvl7pPr latinLnBrk="0">
              <a:defRPr kumimoji="1" lang="ja-JP">
                <a:solidFill>
                  <a:schemeClr val="tx2"/>
                </a:solidFill>
              </a:defRPr>
            </a:lvl7pPr>
            <a:lvl8pPr latinLnBrk="0">
              <a:defRPr kumimoji="1" lang="ja-JP">
                <a:solidFill>
                  <a:schemeClr val="tx2"/>
                </a:solidFill>
              </a:defRPr>
            </a:lvl8pPr>
            <a:lvl9pPr latinLnBrk="0">
              <a:defRPr kumimoji="1" lang="ja-JP">
                <a:solidFill>
                  <a:schemeClr val="tx2"/>
                </a:solidFill>
              </a:defRPr>
            </a:lvl9pPr>
          </a:lstStyle>
          <a:p>
            <a:pPr lvl="0"/>
            <a:r>
              <a:rPr kumimoji="1" lang="ja-JP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"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kumimoji="1" lang="ja-JP"/>
            </a:defPPr>
            <a:lvl1pPr lvl="0" latinLnBrk="0">
              <a:spcBef>
                <a:spcPct val="0"/>
              </a:spcBef>
              <a:buNone/>
              <a:defRPr kumimoji="1" lang="ja-JP"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 latinLnBrk="0">
              <a:defRPr kumimoji="1" lang="ja-JP">
                <a:solidFill>
                  <a:schemeClr val="tx2"/>
                </a:solidFill>
              </a:defRPr>
            </a:lvl2pPr>
            <a:lvl3pPr latinLnBrk="0">
              <a:defRPr kumimoji="1" lang="ja-JP">
                <a:solidFill>
                  <a:schemeClr val="tx2"/>
                </a:solidFill>
              </a:defRPr>
            </a:lvl3pPr>
            <a:lvl4pPr latinLnBrk="0">
              <a:defRPr kumimoji="1" lang="ja-JP">
                <a:solidFill>
                  <a:schemeClr val="tx2"/>
                </a:solidFill>
              </a:defRPr>
            </a:lvl4pPr>
            <a:lvl5pPr latinLnBrk="0">
              <a:defRPr kumimoji="1" lang="ja-JP">
                <a:solidFill>
                  <a:schemeClr val="tx2"/>
                </a:solidFill>
              </a:defRPr>
            </a:lvl5pPr>
            <a:lvl6pPr latinLnBrk="0">
              <a:defRPr kumimoji="1" lang="ja-JP">
                <a:solidFill>
                  <a:schemeClr val="tx2"/>
                </a:solidFill>
              </a:defRPr>
            </a:lvl6pPr>
            <a:lvl7pPr latinLnBrk="0">
              <a:defRPr kumimoji="1" lang="ja-JP">
                <a:solidFill>
                  <a:schemeClr val="tx2"/>
                </a:solidFill>
              </a:defRPr>
            </a:lvl7pPr>
            <a:lvl8pPr latinLnBrk="0">
              <a:defRPr kumimoji="1" lang="ja-JP">
                <a:solidFill>
                  <a:schemeClr val="tx2"/>
                </a:solidFill>
              </a:defRPr>
            </a:lvl8pPr>
            <a:lvl9pPr latinLnBrk="0">
              <a:defRPr kumimoji="1" lang="ja-JP">
                <a:solidFill>
                  <a:schemeClr val="tx2"/>
                </a:solidFill>
              </a:defRPr>
            </a:lvl9pPr>
          </a:lstStyle>
          <a:p>
            <a:pPr lvl="0"/>
            <a:r>
              <a:rPr kumimoji="1" lang="ja-JP" sz="8000">
                <a:solidFill>
                  <a:schemeClr val="accent1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または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 latinLnBrk="0">
              <a:defRPr kumimoji="1" lang="ja-JP" sz="4400" b="0" cap="none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  <p:sp>
        <p:nvSpPr>
          <p:cNvPr id="23" name="テキスト プレースホルダー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 latinLnBrk="0">
              <a:buFontTx/>
              <a:buNone/>
              <a:defRPr kumimoji="1" lang="ja-JP" sz="2400">
                <a:solidFill>
                  <a:schemeClr val="accent1"/>
                </a:solidFill>
              </a:defRPr>
            </a:lvl1pPr>
            <a:lvl2pPr marL="457200" indent="0" latinLnBrk="0">
              <a:buFontTx/>
              <a:buNone/>
              <a:defRPr kumimoji="1" lang="ja-JP"/>
            </a:lvl2pPr>
            <a:lvl3pPr marL="914400" indent="0" latinLnBrk="0">
              <a:buFontTx/>
              <a:buNone/>
              <a:defRPr kumimoji="1" lang="ja-JP"/>
            </a:lvl3pPr>
            <a:lvl4pPr marL="1371600" indent="0" latinLnBrk="0">
              <a:buFontTx/>
              <a:buNone/>
              <a:defRPr kumimoji="1" lang="ja-JP"/>
            </a:lvl4pPr>
            <a:lvl5pPr marL="1828800" indent="0" latinLnBrk="0">
              <a:buFontTx/>
              <a:buNone/>
              <a:defRPr kumimoji="1" lang="ja-JP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vert" anchor="ctr"/>
          <a:lstStyle/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latinLnBrk="0">
              <a:defRPr kumimoji="1" lang="ja-JP" sz="2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none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kumimoji="1" lang="ja-JP"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kumimoji="1" lang="ja-JP" sz="2000" b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 latinLnBrk="0">
              <a:defRPr kumimoji="1" lang="ja-JP" sz="2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1400"/>
            </a:lvl1pPr>
            <a:lvl2pPr marL="457063" indent="0" latinLnBrk="0">
              <a:buNone/>
              <a:defRPr kumimoji="1" lang="ja-JP" sz="1400"/>
            </a:lvl2pPr>
            <a:lvl3pPr marL="914126" indent="0" latinLnBrk="0">
              <a:buNone/>
              <a:defRPr kumimoji="1" lang="ja-JP" sz="1200"/>
            </a:lvl3pPr>
            <a:lvl4pPr marL="1371189" indent="0" latinLnBrk="0">
              <a:buNone/>
              <a:defRPr kumimoji="1" lang="ja-JP" sz="1000"/>
            </a:lvl4pPr>
            <a:lvl5pPr marL="1828251" indent="0" latinLnBrk="0">
              <a:buNone/>
              <a:defRPr kumimoji="1" lang="ja-JP" sz="1000"/>
            </a:lvl5pPr>
            <a:lvl6pPr marL="2285314" indent="0" latinLnBrk="0">
              <a:buNone/>
              <a:defRPr kumimoji="1" lang="ja-JP" sz="1000"/>
            </a:lvl6pPr>
            <a:lvl7pPr marL="2742377" indent="0" latinLnBrk="0">
              <a:buNone/>
              <a:defRPr kumimoji="1" lang="ja-JP" sz="1000"/>
            </a:lvl7pPr>
            <a:lvl8pPr marL="3199440" indent="0" latinLnBrk="0">
              <a:buNone/>
              <a:defRPr kumimoji="1" lang="ja-JP" sz="1000"/>
            </a:lvl8pPr>
            <a:lvl9pPr marL="3656503" indent="0" latinLnBrk="0">
              <a:buNone/>
              <a:defRPr kumimoji="1" lang="ja-JP"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 latinLnBrk="0">
              <a:defRPr kumimoji="1" lang="ja-JP" sz="24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dirty="0"/>
          </a:p>
        </p:txBody>
      </p:sp>
      <p:sp>
        <p:nvSpPr>
          <p:cNvPr id="3" name="画像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 latinLnBrk="0">
              <a:buNone/>
              <a:defRPr kumimoji="1" lang="ja-JP" sz="16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12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t>2018/2/6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フリーフォーム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フリーフォーム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sz="1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dirty="0" smtClean="0"/>
              <a:t>2012/11/14</a:t>
            </a:r>
            <a:endParaRPr lang="en-US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lang="ja-JP" sz="2800" kern="1200">
          <a:solidFill>
            <a:schemeClr val="accent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eaLnBrk="1" latinLnBrk="0" hangingPunct="1">
        <a:defRPr kumimoji="1" lang="ja-JP">
          <a:solidFill>
            <a:schemeClr val="tx2"/>
          </a:solidFill>
        </a:defRPr>
      </a:lvl2pPr>
      <a:lvl3pPr eaLnBrk="1" latinLnBrk="0" hangingPunct="1">
        <a:defRPr kumimoji="1" lang="ja-JP">
          <a:solidFill>
            <a:schemeClr val="tx2"/>
          </a:solidFill>
        </a:defRPr>
      </a:lvl3pPr>
      <a:lvl4pPr eaLnBrk="1" latinLnBrk="0" hangingPunct="1">
        <a:defRPr kumimoji="1" lang="ja-JP">
          <a:solidFill>
            <a:schemeClr val="tx2"/>
          </a:solidFill>
        </a:defRPr>
      </a:lvl4pPr>
      <a:lvl5pPr eaLnBrk="1" latinLnBrk="0" hangingPunct="1">
        <a:defRPr kumimoji="1" lang="ja-JP">
          <a:solidFill>
            <a:schemeClr val="tx2"/>
          </a:solidFill>
        </a:defRPr>
      </a:lvl5pPr>
      <a:lvl6pPr eaLnBrk="1" latinLnBrk="0" hangingPunct="1">
        <a:defRPr kumimoji="1" lang="ja-JP">
          <a:solidFill>
            <a:schemeClr val="tx2"/>
          </a:solidFill>
        </a:defRPr>
      </a:lvl6pPr>
      <a:lvl7pPr eaLnBrk="1" latinLnBrk="0" hangingPunct="1">
        <a:defRPr kumimoji="1" lang="ja-JP">
          <a:solidFill>
            <a:schemeClr val="tx2"/>
          </a:solidFill>
        </a:defRPr>
      </a:lvl7pPr>
      <a:lvl8pPr eaLnBrk="1" latinLnBrk="0" hangingPunct="1">
        <a:defRPr kumimoji="1" lang="ja-JP">
          <a:solidFill>
            <a:schemeClr val="tx2"/>
          </a:solidFill>
        </a:defRPr>
      </a:lvl8pPr>
      <a:lvl9pPr eaLnBrk="1" latinLnBrk="0" hangingPunct="1">
        <a:defRPr kumimoji="1" lang="ja-JP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8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6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4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lang="ja-JP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長方形 8"/>
          <p:cNvSpPr>
            <a:spLocks noGrp="1" noChangeArrowheads="1"/>
          </p:cNvSpPr>
          <p:nvPr>
            <p:ph type="ctrTitle"/>
          </p:nvPr>
        </p:nvSpPr>
        <p:spPr>
          <a:xfrm>
            <a:off x="1455702" y="1817937"/>
            <a:ext cx="7768959" cy="1646302"/>
          </a:xfrm>
        </p:spPr>
        <p:txBody>
          <a:bodyPr/>
          <a:lstStyle/>
          <a:p>
            <a:r>
              <a:rPr lang="en-US" altLang="ja-JP" sz="5400" dirty="0" smtClean="0"/>
              <a:t>Protection of Medicinal Inventions in Japan</a:t>
            </a:r>
            <a:endParaRPr kumimoji="1" lang="ja-JP" sz="5400" dirty="0"/>
          </a:p>
        </p:txBody>
      </p:sp>
      <p:sp>
        <p:nvSpPr>
          <p:cNvPr id="89097" name="長方形 9"/>
          <p:cNvSpPr>
            <a:spLocks noGrp="1" noChangeArrowheads="1"/>
          </p:cNvSpPr>
          <p:nvPr>
            <p:ph type="subTitle" idx="1"/>
          </p:nvPr>
        </p:nvSpPr>
        <p:spPr>
          <a:xfrm>
            <a:off x="1507460" y="4115027"/>
            <a:ext cx="7768959" cy="1096899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IWATANI PATENT OFFICE</a:t>
            </a:r>
          </a:p>
          <a:p>
            <a:r>
              <a:rPr kumimoji="1" lang="en-US" altLang="ja-JP" sz="2800" dirty="0" smtClean="0"/>
              <a:t>PRESIDENT, PATENT ATTORNEY</a:t>
            </a:r>
          </a:p>
          <a:p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Ryo Iwatani</a:t>
            </a:r>
          </a:p>
          <a:p>
            <a:r>
              <a:rPr kumimoji="1" lang="en-US" altLang="ja-JP" sz="2800" dirty="0" smtClean="0"/>
              <a:t>February 17, 2018</a:t>
            </a:r>
            <a:r>
              <a:rPr kumimoji="1" lang="ja-JP" altLang="en-US" sz="2800" dirty="0" smtClean="0"/>
              <a:t>　</a:t>
            </a:r>
            <a:endParaRPr kumimoji="1" lang="ja-JP" sz="2800" dirty="0"/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976138" y="3099759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7.2 </a:t>
            </a:r>
            <a:r>
              <a:rPr lang="en-US" altLang="ja-JP" sz="2800" dirty="0"/>
              <a:t>A therapeutic agent which shows a remarkable effect by applying to a </a:t>
            </a:r>
            <a:r>
              <a:rPr lang="en-US" altLang="ja-JP" sz="2800" dirty="0" smtClean="0"/>
              <a:t>specific disease </a:t>
            </a:r>
            <a:r>
              <a:rPr lang="en-US" altLang="ja-JP" sz="2800" dirty="0"/>
              <a:t>in a specific dosage or </a:t>
            </a:r>
            <a:r>
              <a:rPr lang="en-US" altLang="ja-JP" sz="2800" dirty="0" smtClean="0"/>
              <a:t>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5179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928513" y="2699709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>
                <a:solidFill>
                  <a:schemeClr val="tx1"/>
                </a:solidFill>
              </a:rPr>
              <a:t>Patentable</a:t>
            </a: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Anti-asthmatic agent comprising </a:t>
            </a:r>
            <a:r>
              <a:rPr lang="en-US" altLang="ja-JP" sz="2400" dirty="0">
                <a:solidFill>
                  <a:schemeClr val="tx1"/>
                </a:solidFill>
              </a:rPr>
              <a:t>the compound A characterized in that the compound A is </a:t>
            </a:r>
            <a:r>
              <a:rPr lang="en-US" altLang="ja-JP" sz="2400" dirty="0" smtClean="0">
                <a:solidFill>
                  <a:schemeClr val="tx1"/>
                </a:solidFill>
              </a:rPr>
              <a:t>administered in </a:t>
            </a:r>
            <a:r>
              <a:rPr lang="en-US" altLang="ja-JP" sz="2400" dirty="0">
                <a:solidFill>
                  <a:schemeClr val="tx1"/>
                </a:solidFill>
              </a:rPr>
              <a:t>an amount of </a:t>
            </a:r>
            <a:r>
              <a:rPr lang="en-US" altLang="ja-JP" sz="2400" dirty="0">
                <a:solidFill>
                  <a:srgbClr val="FF0000"/>
                </a:solidFill>
              </a:rPr>
              <a:t>30 to 40 </a:t>
            </a:r>
            <a:r>
              <a:rPr lang="en-US" altLang="ja-JP" sz="2400" dirty="0" err="1">
                <a:solidFill>
                  <a:srgbClr val="FF0000"/>
                </a:solidFill>
              </a:rPr>
              <a:t>μ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g</a:t>
            </a:r>
            <a:r>
              <a:rPr lang="en-US" altLang="ja-JP" sz="2400" dirty="0" smtClean="0">
                <a:solidFill>
                  <a:srgbClr val="FF0000"/>
                </a:solidFill>
              </a:rPr>
              <a:t>/kg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of body weight orally </a:t>
            </a:r>
            <a:r>
              <a:rPr lang="en-US" altLang="ja-JP" sz="2400" dirty="0">
                <a:solidFill>
                  <a:srgbClr val="FF0000"/>
                </a:solidFill>
              </a:rPr>
              <a:t>once every three months</a:t>
            </a:r>
            <a:r>
              <a:rPr lang="en-US" altLang="ja-JP" sz="2400" dirty="0">
                <a:solidFill>
                  <a:schemeClr val="tx1"/>
                </a:solidFill>
              </a:rPr>
              <a:t> to </a:t>
            </a:r>
            <a:r>
              <a:rPr lang="en-US" altLang="ja-JP" sz="2400" dirty="0" smtClean="0">
                <a:solidFill>
                  <a:schemeClr val="tx1"/>
                </a:solidFill>
              </a:rPr>
              <a:t>a human. (no side-effect)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Compound A, anti-asthmatic use and dose amount </a:t>
            </a:r>
            <a:r>
              <a:rPr lang="en-US" altLang="ja-JP" sz="2400" dirty="0">
                <a:solidFill>
                  <a:schemeClr val="tx1"/>
                </a:solidFill>
              </a:rPr>
              <a:t>of </a:t>
            </a:r>
            <a:r>
              <a:rPr lang="en-US" altLang="ja-JP" sz="2400" dirty="0" smtClean="0">
                <a:solidFill>
                  <a:schemeClr val="tx1"/>
                </a:solidFill>
              </a:rPr>
              <a:t>1 </a:t>
            </a:r>
            <a:r>
              <a:rPr lang="en-US" altLang="ja-JP" sz="2400" dirty="0" err="1" smtClean="0"/>
              <a:t>μ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g</a:t>
            </a:r>
            <a:r>
              <a:rPr lang="en-US" altLang="ja-JP" sz="2400" dirty="0" smtClean="0">
                <a:solidFill>
                  <a:schemeClr val="tx1"/>
                </a:solidFill>
              </a:rPr>
              <a:t>/kg </a:t>
            </a:r>
            <a:r>
              <a:rPr lang="en-US" altLang="ja-JP" sz="2400" dirty="0">
                <a:solidFill>
                  <a:schemeClr val="tx1"/>
                </a:solidFill>
              </a:rPr>
              <a:t>of body weight </a:t>
            </a:r>
            <a:r>
              <a:rPr lang="en-US" altLang="ja-JP" sz="2400" dirty="0" smtClean="0">
                <a:solidFill>
                  <a:schemeClr val="tx1"/>
                </a:solidFill>
              </a:rPr>
              <a:t>per day per oral with frequently occurring headache are known.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8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1" y="2401861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>
                <a:solidFill>
                  <a:schemeClr val="tx1"/>
                </a:solidFill>
              </a:rPr>
              <a:t>Patentable</a:t>
            </a:r>
          </a:p>
          <a:p>
            <a:pPr marL="0" indent="0">
              <a:buNone/>
            </a:pPr>
            <a:r>
              <a:rPr lang="en-US" altLang="ja-JP" sz="2400" dirty="0" smtClean="0"/>
              <a:t>A </a:t>
            </a:r>
            <a:r>
              <a:rPr lang="en-US" altLang="ja-JP" sz="2400" dirty="0"/>
              <a:t>therapeutic agent for ovarian cancer comprising the compound A as an </a:t>
            </a:r>
            <a:r>
              <a:rPr lang="en-US" altLang="ja-JP" sz="2400" dirty="0" smtClean="0"/>
              <a:t>active ingredient </a:t>
            </a:r>
            <a:r>
              <a:rPr lang="en-US" altLang="ja-JP" sz="2400" dirty="0"/>
              <a:t>characterized in that the compound A is administered in an amount of 100 </a:t>
            </a:r>
            <a:r>
              <a:rPr lang="en-US" altLang="ja-JP" sz="2400" dirty="0" smtClean="0"/>
              <a:t>to 120 </a:t>
            </a:r>
            <a:r>
              <a:rPr lang="en-US" altLang="ja-JP" sz="2400" dirty="0"/>
              <a:t>g/kg of body weight per administration</a:t>
            </a:r>
            <a:r>
              <a:rPr lang="en-US" altLang="ja-JP" sz="2400" dirty="0">
                <a:solidFill>
                  <a:srgbClr val="FF0000"/>
                </a:solidFill>
              </a:rPr>
              <a:t> to the specific site Z</a:t>
            </a:r>
            <a:r>
              <a:rPr lang="en-US" altLang="ja-JP" sz="2400" dirty="0"/>
              <a:t> in the brain in </a:t>
            </a:r>
            <a:r>
              <a:rPr lang="en-US" altLang="ja-JP" sz="2400" dirty="0" smtClean="0"/>
              <a:t>a human</a:t>
            </a:r>
            <a:r>
              <a:rPr lang="en-US" altLang="ja-JP" sz="2400" dirty="0"/>
              <a:t>.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Compound A is</a:t>
            </a:r>
            <a:r>
              <a:rPr lang="en-US" altLang="ja-JP" sz="2400" dirty="0" smtClean="0"/>
              <a:t> known as effective against </a:t>
            </a:r>
            <a:r>
              <a:rPr lang="en-US" altLang="ja-JP" sz="2400" dirty="0"/>
              <a:t>ovarian </a:t>
            </a:r>
            <a:r>
              <a:rPr lang="en-US" altLang="ja-JP" sz="2400" dirty="0" smtClean="0"/>
              <a:t>cancer by intravenous injection with hepatotoxicity.  The administration of compound A to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site </a:t>
            </a:r>
            <a:r>
              <a:rPr lang="en-US" altLang="ja-JP" sz="2400" dirty="0"/>
              <a:t>Z has been </a:t>
            </a:r>
            <a:r>
              <a:rPr lang="en-US" altLang="ja-JP" sz="2400" dirty="0" smtClean="0"/>
              <a:t>found more effective against </a:t>
            </a:r>
            <a:r>
              <a:rPr lang="en-US" altLang="ja-JP" sz="2400" dirty="0"/>
              <a:t>ovarian </a:t>
            </a:r>
            <a:r>
              <a:rPr lang="en-US" altLang="ja-JP" sz="2400" dirty="0" smtClean="0"/>
              <a:t>cancer with no</a:t>
            </a:r>
            <a:r>
              <a:rPr lang="en-US" altLang="ja-JP" sz="2400" dirty="0"/>
              <a:t> hepatotoxicity. 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1" y="2487586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/>
              <a:t>Not patentable because of lacking inventive step</a:t>
            </a:r>
          </a:p>
          <a:p>
            <a:pPr marL="0" indent="0">
              <a:buNone/>
            </a:pPr>
            <a:r>
              <a:rPr lang="en-US" altLang="ja-JP" sz="2400" dirty="0" smtClean="0"/>
              <a:t>An antitussive </a:t>
            </a:r>
            <a:r>
              <a:rPr lang="en-US" altLang="ja-JP" sz="2400" dirty="0"/>
              <a:t>agent comprising the compound A characterized in that </a:t>
            </a:r>
            <a:r>
              <a:rPr lang="en-US" altLang="ja-JP" sz="2400" dirty="0" smtClean="0"/>
              <a:t>the compound </a:t>
            </a:r>
            <a:r>
              <a:rPr lang="en-US" altLang="ja-JP" sz="2400" dirty="0"/>
              <a:t>A is administered in </a:t>
            </a:r>
            <a:r>
              <a:rPr lang="en-US" altLang="ja-JP" sz="2400" dirty="0">
                <a:solidFill>
                  <a:srgbClr val="FF0000"/>
                </a:solidFill>
              </a:rPr>
              <a:t>an amount of 400 to 450 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μg</a:t>
            </a:r>
            <a:r>
              <a:rPr lang="en-US" altLang="ja-JP" sz="2400" dirty="0" smtClean="0">
                <a:solidFill>
                  <a:srgbClr val="FF0000"/>
                </a:solidFill>
              </a:rPr>
              <a:t>/kg </a:t>
            </a:r>
            <a:r>
              <a:rPr lang="en-US" altLang="ja-JP" sz="2400" dirty="0">
                <a:solidFill>
                  <a:srgbClr val="FF0000"/>
                </a:solidFill>
              </a:rPr>
              <a:t>of body weight </a:t>
            </a:r>
            <a:r>
              <a:rPr lang="en-US" altLang="ja-JP" sz="2400" dirty="0" smtClean="0"/>
              <a:t>per administration </a:t>
            </a:r>
            <a:r>
              <a:rPr lang="en-US" altLang="ja-JP" sz="2400" dirty="0"/>
              <a:t>orally once a day to a human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Compound A, 160</a:t>
            </a:r>
            <a:r>
              <a:rPr lang="en-US" altLang="ja-JP" sz="2400" dirty="0"/>
              <a:t> </a:t>
            </a:r>
            <a:r>
              <a:rPr lang="en-US" altLang="ja-JP" sz="2400" dirty="0" err="1" smtClean="0"/>
              <a:t>μg</a:t>
            </a:r>
            <a:r>
              <a:rPr lang="en-US" altLang="ja-JP" sz="2400" dirty="0" smtClean="0"/>
              <a:t>/kg three times a day as antitussive  is known. </a:t>
            </a:r>
            <a:r>
              <a:rPr lang="en-US" altLang="ja-JP" sz="2400" dirty="0"/>
              <a:t>400 to 450 </a:t>
            </a:r>
            <a:r>
              <a:rPr lang="en-US" altLang="ja-JP" sz="2400" dirty="0" err="1"/>
              <a:t>μg</a:t>
            </a:r>
            <a:r>
              <a:rPr lang="en-US" altLang="ja-JP" sz="2400" dirty="0"/>
              <a:t>/kg of body weight per administration orally once a </a:t>
            </a:r>
            <a:r>
              <a:rPr lang="en-US" altLang="ja-JP" sz="2400" dirty="0" smtClean="0"/>
              <a:t>day is found more effective.  Usual activity by those skilled.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6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0" y="3181108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7.3 </a:t>
            </a:r>
            <a:r>
              <a:rPr lang="en-US" altLang="ja-JP" sz="2800" dirty="0"/>
              <a:t>A therapeutic agent characterized by a combination of materials having </a:t>
            </a:r>
            <a:r>
              <a:rPr lang="en-US" altLang="ja-JP" sz="2800" dirty="0" smtClean="0"/>
              <a:t>specific Attributes</a:t>
            </a:r>
          </a:p>
          <a:p>
            <a:pPr marL="0" indent="0">
              <a:buNone/>
            </a:pPr>
            <a:endParaRPr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26771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1" y="24572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/>
              <a:t>Patentable</a:t>
            </a:r>
          </a:p>
          <a:p>
            <a:pPr marL="0" indent="0">
              <a:buNone/>
            </a:pPr>
            <a:r>
              <a:rPr lang="en-US" altLang="ja-JP" sz="2800" dirty="0" smtClean="0"/>
              <a:t>A </a:t>
            </a:r>
            <a:r>
              <a:rPr lang="en-US" altLang="ja-JP" sz="2800" dirty="0"/>
              <a:t>composition to treat diabetes comprising </a:t>
            </a:r>
            <a:r>
              <a:rPr lang="en-US" altLang="ja-JP" sz="2800" dirty="0">
                <a:solidFill>
                  <a:schemeClr val="tx1"/>
                </a:solidFill>
              </a:rPr>
              <a:t>a compound A</a:t>
            </a:r>
            <a:r>
              <a:rPr lang="en-US" altLang="ja-JP" sz="2800" dirty="0">
                <a:solidFill>
                  <a:srgbClr val="FF0000"/>
                </a:solidFill>
              </a:rPr>
              <a:t> and </a:t>
            </a:r>
            <a:r>
              <a:rPr lang="en-US" altLang="ja-JP" sz="2800" dirty="0">
                <a:solidFill>
                  <a:schemeClr val="tx1"/>
                </a:solidFill>
              </a:rPr>
              <a:t>a compound B </a:t>
            </a:r>
            <a:r>
              <a:rPr lang="en-US" altLang="ja-JP" sz="2800" dirty="0">
                <a:solidFill>
                  <a:srgbClr val="FF0000"/>
                </a:solidFill>
              </a:rPr>
              <a:t>in </a:t>
            </a:r>
            <a:r>
              <a:rPr lang="en-US" altLang="ja-JP" sz="2800" dirty="0" smtClean="0">
                <a:solidFill>
                  <a:srgbClr val="FF0000"/>
                </a:solidFill>
              </a:rPr>
              <a:t>a ratio </a:t>
            </a:r>
            <a:r>
              <a:rPr lang="en-US" altLang="ja-JP" sz="2800" dirty="0">
                <a:solidFill>
                  <a:srgbClr val="FF0000"/>
                </a:solidFill>
              </a:rPr>
              <a:t>of 5:1 to 4:1 by </a:t>
            </a:r>
            <a:r>
              <a:rPr lang="en-US" altLang="ja-JP" sz="2800" dirty="0" smtClean="0">
                <a:solidFill>
                  <a:srgbClr val="FF0000"/>
                </a:solidFill>
              </a:rPr>
              <a:t>weight</a:t>
            </a:r>
            <a:r>
              <a:rPr lang="en-US" altLang="ja-JP" sz="2800" dirty="0" smtClean="0"/>
              <a:t>.</a:t>
            </a: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A and B as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anti-diabetes use, A giving side-effect of increasing body weight, are known. The </a:t>
            </a:r>
            <a:r>
              <a:rPr lang="en-US" altLang="ja-JP" sz="2800" dirty="0"/>
              <a:t>above specific combination is </a:t>
            </a:r>
            <a:r>
              <a:rPr lang="en-US" altLang="ja-JP" sz="2800" dirty="0" smtClean="0"/>
              <a:t>new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free from the side-effect.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1" y="24572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/>
              <a:t>Inventive step: yes or no</a:t>
            </a:r>
          </a:p>
          <a:p>
            <a:pPr marL="0" indent="0">
              <a:buNone/>
            </a:pPr>
            <a:r>
              <a:rPr lang="en-US" altLang="ja-JP" sz="2400" dirty="0" smtClean="0"/>
              <a:t>A </a:t>
            </a:r>
            <a:r>
              <a:rPr lang="en-US" altLang="ja-JP" sz="2400" dirty="0"/>
              <a:t>liquid agent to regulate intestinal functions characterized by comprising 1 g </a:t>
            </a:r>
            <a:r>
              <a:rPr lang="en-US" altLang="ja-JP" sz="2400" dirty="0" smtClean="0"/>
              <a:t>to 30 </a:t>
            </a:r>
            <a:r>
              <a:rPr lang="en-US" altLang="ja-JP" sz="2400" dirty="0"/>
              <a:t>g of a dietary fiber </a:t>
            </a:r>
            <a:r>
              <a:rPr lang="en-US" altLang="ja-JP" sz="2400" dirty="0">
                <a:solidFill>
                  <a:srgbClr val="FF0000"/>
                </a:solidFill>
              </a:rPr>
              <a:t>and</a:t>
            </a:r>
            <a:r>
              <a:rPr lang="en-US" altLang="ja-JP" sz="2400" dirty="0"/>
              <a:t> 1 x </a:t>
            </a:r>
            <a:r>
              <a:rPr lang="en-US" altLang="ja-JP" sz="2400" dirty="0" smtClean="0"/>
              <a:t>10</a:t>
            </a:r>
            <a:r>
              <a:rPr lang="en-US" altLang="ja-JP" sz="2400" baseline="30000" dirty="0" smtClean="0"/>
              <a:t>6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to 1 x </a:t>
            </a:r>
            <a:r>
              <a:rPr lang="en-US" altLang="ja-JP" sz="2400" dirty="0" smtClean="0"/>
              <a:t>10</a:t>
            </a:r>
            <a:r>
              <a:rPr lang="ja-JP" altLang="ja-JP" sz="2400" baseline="30000" dirty="0" smtClean="0"/>
              <a:t>８ </a:t>
            </a:r>
            <a:r>
              <a:rPr lang="en-US" altLang="ja-JP" sz="2400" dirty="0" smtClean="0"/>
              <a:t>of </a:t>
            </a:r>
            <a:r>
              <a:rPr lang="en-US" altLang="ja-JP" sz="2400" dirty="0"/>
              <a:t>the bacteria YY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r>
              <a:rPr lang="en-US" altLang="ja-JP" sz="2400" dirty="0" smtClean="0"/>
              <a:t>Each of 1 </a:t>
            </a:r>
            <a:r>
              <a:rPr lang="en-US" altLang="ja-JP" sz="2400" dirty="0"/>
              <a:t>g to 30 g of a dietary fiber and 1 x 10</a:t>
            </a:r>
            <a:r>
              <a:rPr lang="en-US" altLang="ja-JP" sz="2400" baseline="30000" dirty="0"/>
              <a:t>6</a:t>
            </a:r>
            <a:r>
              <a:rPr lang="en-US" altLang="ja-JP" sz="2400" dirty="0"/>
              <a:t> to 1 x 10</a:t>
            </a:r>
            <a:r>
              <a:rPr lang="ja-JP" altLang="ja-JP" sz="2400" baseline="30000" dirty="0"/>
              <a:t>８ </a:t>
            </a:r>
            <a:r>
              <a:rPr lang="en-US" altLang="ja-JP" sz="2400" dirty="0"/>
              <a:t>of the bacteria </a:t>
            </a:r>
            <a:r>
              <a:rPr lang="en-US" altLang="ja-JP" sz="2400" dirty="0" smtClean="0"/>
              <a:t>YY is known to be effective to </a:t>
            </a:r>
            <a:r>
              <a:rPr lang="en-US" altLang="ja-JP" sz="2400" dirty="0"/>
              <a:t>regulate intestinal </a:t>
            </a:r>
            <a:r>
              <a:rPr lang="en-US" altLang="ja-JP" sz="2400" dirty="0" smtClean="0"/>
              <a:t>functions.</a:t>
            </a:r>
          </a:p>
          <a:p>
            <a:pPr marL="0" indent="0">
              <a:buNone/>
            </a:pPr>
            <a:r>
              <a:rPr lang="en-US" altLang="ja-JP" sz="2400" dirty="0" smtClean="0"/>
              <a:t>If possible to submit unexpected results, patentable, otherwise not patentable.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73735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7511" y="24572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/>
              <a:t>Not patentable because of lacking inventive step</a:t>
            </a:r>
          </a:p>
          <a:p>
            <a:pPr marL="0" indent="0">
              <a:buNone/>
            </a:pPr>
            <a:r>
              <a:rPr lang="en-US" altLang="ja-JP" sz="2400" dirty="0" smtClean="0"/>
              <a:t>An </a:t>
            </a:r>
            <a:r>
              <a:rPr lang="en-US" altLang="ja-JP" sz="2400" dirty="0"/>
              <a:t>agent to treat paclitaxel responsive tumor comprising paclitaxel </a:t>
            </a:r>
            <a:r>
              <a:rPr lang="en-US" altLang="ja-JP" sz="2400" dirty="0" smtClean="0">
                <a:solidFill>
                  <a:srgbClr val="FF0000"/>
                </a:solidFill>
              </a:rPr>
              <a:t>in combination </a:t>
            </a:r>
            <a:r>
              <a:rPr lang="en-US" altLang="ja-JP" sz="2400" dirty="0">
                <a:solidFill>
                  <a:srgbClr val="FF0000"/>
                </a:solidFill>
              </a:rPr>
              <a:t>with </a:t>
            </a:r>
            <a:r>
              <a:rPr lang="en-US" altLang="ja-JP" sz="2400" dirty="0"/>
              <a:t>an effective amount of </a:t>
            </a:r>
            <a:r>
              <a:rPr lang="en-US" altLang="ja-JP" sz="2400" dirty="0">
                <a:solidFill>
                  <a:srgbClr val="FF0000"/>
                </a:solidFill>
              </a:rPr>
              <a:t>the compound X </a:t>
            </a:r>
            <a:r>
              <a:rPr lang="en-US" altLang="ja-JP" sz="2400" dirty="0"/>
              <a:t>to suppress vomiting </a:t>
            </a:r>
            <a:r>
              <a:rPr lang="en-US" altLang="ja-JP" sz="2400" dirty="0" smtClean="0"/>
              <a:t>caused by </a:t>
            </a:r>
            <a:r>
              <a:rPr lang="en-US" altLang="ja-JP" sz="2400" dirty="0"/>
              <a:t>the administration of paclitaxel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Paclitaxel is known as anti-tumor agent used together with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 anti-vomiting agent.  Compound X is known to suppress vomiting.</a:t>
            </a:r>
          </a:p>
        </p:txBody>
      </p:sp>
    </p:spTree>
    <p:extLst>
      <p:ext uri="{BB962C8B-B14F-4D97-AF65-F5344CB8AC3E}">
        <p14:creationId xmlns:p14="http://schemas.microsoft.com/office/powerpoint/2010/main" val="229899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8. Infringement </a:t>
            </a:r>
            <a:r>
              <a:rPr lang="en-US" altLang="ja-JP" sz="6600" dirty="0"/>
              <a:t>under the doctrine of equivalents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8289" y="3833958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 There are not only literal infringement but also </a:t>
            </a:r>
            <a:r>
              <a:rPr lang="en-US" altLang="ja-JP" sz="2800" dirty="0" smtClean="0"/>
              <a:t>infringement </a:t>
            </a:r>
            <a:r>
              <a:rPr lang="en-US" altLang="ja-JP" sz="2800" dirty="0"/>
              <a:t>under the doctrine of </a:t>
            </a:r>
            <a:r>
              <a:rPr lang="en-US" altLang="ja-JP" sz="2800" dirty="0" smtClean="0"/>
              <a:t>equivalents in Japan (Supreme court, </a:t>
            </a:r>
            <a:r>
              <a:rPr lang="en-US" altLang="ja-JP" sz="2800" smtClean="0"/>
              <a:t>Heisei </a:t>
            </a:r>
            <a:r>
              <a:rPr lang="en-US" altLang="ja-JP" sz="2800" smtClean="0"/>
              <a:t>6 </a:t>
            </a:r>
            <a:r>
              <a:rPr lang="en-US" altLang="ja-JP" sz="2800" dirty="0" smtClean="0"/>
              <a:t>(O) 1083).</a:t>
            </a:r>
          </a:p>
        </p:txBody>
      </p:sp>
    </p:spTree>
    <p:extLst>
      <p:ext uri="{BB962C8B-B14F-4D97-AF65-F5344CB8AC3E}">
        <p14:creationId xmlns:p14="http://schemas.microsoft.com/office/powerpoint/2010/main" val="105927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8. Infringement </a:t>
            </a:r>
            <a:r>
              <a:rPr lang="en-US" altLang="ja-JP" sz="6600" dirty="0"/>
              <a:t>under the doctrine of equivalents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802114" y="3491058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Difference between patent and accused product or method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① </a:t>
            </a:r>
            <a:r>
              <a:rPr lang="en-US" altLang="ja-JP" sz="2400" dirty="0" smtClean="0">
                <a:solidFill>
                  <a:schemeClr val="tx1"/>
                </a:solidFill>
              </a:rPr>
              <a:t>no crucial part change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② </a:t>
            </a:r>
            <a:r>
              <a:rPr lang="en-US" altLang="ja-JP" sz="2400" dirty="0">
                <a:solidFill>
                  <a:schemeClr val="tx1"/>
                </a:solidFill>
              </a:rPr>
              <a:t>no </a:t>
            </a:r>
            <a:r>
              <a:rPr lang="en-US" altLang="ja-JP" sz="2400" dirty="0" smtClean="0">
                <a:solidFill>
                  <a:schemeClr val="tx1"/>
                </a:solidFill>
              </a:rPr>
              <a:t>difference in effect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③ </a:t>
            </a:r>
            <a:r>
              <a:rPr lang="en-US" altLang="ja-JP" sz="2400" dirty="0" smtClean="0">
                <a:solidFill>
                  <a:schemeClr val="tx1"/>
                </a:solidFill>
              </a:rPr>
              <a:t>change</a:t>
            </a:r>
            <a:r>
              <a:rPr lang="ja-JP" altLang="en-US" sz="2400" dirty="0" smtClean="0">
                <a:solidFill>
                  <a:schemeClr val="tx1"/>
                </a:solidFill>
              </a:rPr>
              <a:t>　</a:t>
            </a:r>
            <a:r>
              <a:rPr lang="en-US" altLang="ja-JP" sz="2400" dirty="0" smtClean="0">
                <a:solidFill>
                  <a:schemeClr val="tx1"/>
                </a:solidFill>
              </a:rPr>
              <a:t>is easy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④ </a:t>
            </a:r>
            <a:r>
              <a:rPr lang="en-US" altLang="ja-JP" sz="2400" dirty="0" smtClean="0">
                <a:solidFill>
                  <a:schemeClr val="tx1"/>
                </a:solidFill>
              </a:rPr>
              <a:t>not known or not obvious from prior art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tx1"/>
                </a:solidFill>
              </a:rPr>
              <a:t>⑤ </a:t>
            </a:r>
            <a:r>
              <a:rPr lang="en-US" altLang="ja-JP" sz="2400" dirty="0" smtClean="0">
                <a:solidFill>
                  <a:schemeClr val="tx1"/>
                </a:solidFill>
              </a:rPr>
              <a:t>not intentionally excluded</a:t>
            </a: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282096" y="296562"/>
            <a:ext cx="8598907" cy="13208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6600" dirty="0" smtClean="0"/>
              <a:t>1. A medicine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94764" y="1963968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 smtClean="0">
                <a:solidFill>
                  <a:schemeClr val="tx1"/>
                </a:solidFill>
              </a:rPr>
              <a:t>A </a:t>
            </a:r>
            <a:r>
              <a:rPr lang="en-US" altLang="ja-JP" sz="4000" dirty="0">
                <a:solidFill>
                  <a:schemeClr val="tx1"/>
                </a:solidFill>
              </a:rPr>
              <a:t>product used for the diagnosis, therapy, </a:t>
            </a:r>
            <a:r>
              <a:rPr lang="en-US" altLang="ja-JP" sz="4000" dirty="0" smtClean="0">
                <a:solidFill>
                  <a:schemeClr val="tx1"/>
                </a:solidFill>
              </a:rPr>
              <a:t>treatment </a:t>
            </a:r>
            <a:r>
              <a:rPr lang="en-US" altLang="ja-JP" sz="4000" dirty="0">
                <a:solidFill>
                  <a:schemeClr val="tx1"/>
                </a:solidFill>
              </a:rPr>
              <a:t>or prevention of human </a:t>
            </a:r>
            <a:r>
              <a:rPr lang="en-US" altLang="ja-JP" sz="4000" dirty="0" smtClean="0">
                <a:solidFill>
                  <a:schemeClr val="tx1"/>
                </a:solidFill>
              </a:rPr>
              <a:t>diseases</a:t>
            </a:r>
          </a:p>
          <a:p>
            <a:pPr marL="0" indent="0">
              <a:buNone/>
            </a:pPr>
            <a:r>
              <a:rPr lang="en-US" altLang="ja-JP" sz="4000" dirty="0" smtClean="0">
                <a:solidFill>
                  <a:schemeClr val="tx1"/>
                </a:solidFill>
              </a:rPr>
              <a:t>(</a:t>
            </a:r>
            <a:r>
              <a:rPr lang="en-US" altLang="ja-JP" sz="4000" dirty="0"/>
              <a:t>Patent </a:t>
            </a:r>
            <a:r>
              <a:rPr lang="en-US" altLang="ja-JP" sz="4000" dirty="0" smtClean="0"/>
              <a:t>Law </a:t>
            </a:r>
            <a:r>
              <a:rPr lang="en-US" altLang="ja-JP" sz="4000" dirty="0"/>
              <a:t>Article </a:t>
            </a:r>
            <a:r>
              <a:rPr lang="en-US" altLang="ja-JP" sz="4000" dirty="0" smtClean="0"/>
              <a:t>69 (3))</a:t>
            </a:r>
            <a:endParaRPr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290333" y="255373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9. Extension </a:t>
            </a:r>
            <a:r>
              <a:rPr lang="en-US" altLang="ja-JP" sz="6600" dirty="0"/>
              <a:t>of Patent Term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477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/>
              <a:t>In </a:t>
            </a:r>
            <a:r>
              <a:rPr lang="en-US" altLang="ja-JP" sz="2400" dirty="0"/>
              <a:t>some fields of such as pharmaceutical products, etc., there is </a:t>
            </a:r>
            <a:r>
              <a:rPr lang="en-US" altLang="ja-JP" sz="2400" dirty="0" smtClean="0"/>
              <a:t>a problem </a:t>
            </a:r>
            <a:r>
              <a:rPr lang="en-US" altLang="ja-JP" sz="2400" dirty="0"/>
              <a:t>that, because a considerably long time period is needed for required tests </a:t>
            </a:r>
            <a:r>
              <a:rPr lang="en-US" altLang="ja-JP" sz="2400" dirty="0" smtClean="0"/>
              <a:t>and examinations</a:t>
            </a:r>
            <a:r>
              <a:rPr lang="en-US" altLang="ja-JP" sz="2400" dirty="0"/>
              <a:t>, etc. on occasions when obtaining permission etc. provided in laws that </a:t>
            </a:r>
            <a:r>
              <a:rPr lang="en-US" altLang="ja-JP" sz="2400" dirty="0" smtClean="0"/>
              <a:t>is aimed </a:t>
            </a:r>
            <a:r>
              <a:rPr lang="en-US" altLang="ja-JP" sz="2400" dirty="0"/>
              <a:t>at securing safety, etc., a profit according to the exclusive right cannot be </a:t>
            </a:r>
            <a:r>
              <a:rPr lang="en-US" altLang="ja-JP" sz="2400" dirty="0" smtClean="0"/>
              <a:t>enjoyed during </a:t>
            </a:r>
            <a:r>
              <a:rPr lang="en-US" altLang="ja-JP" sz="2400" dirty="0"/>
              <a:t>that period even if the patent right is continuing.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7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306808" y="230660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9. Extension </a:t>
            </a:r>
            <a:r>
              <a:rPr lang="en-US" altLang="ja-JP" sz="6600" dirty="0"/>
              <a:t>of Patent Term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477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/>
              <a:t>Such situation is a problem which undermines the fundamental principle of </a:t>
            </a:r>
            <a:r>
              <a:rPr lang="en-US" altLang="ja-JP" sz="2800" dirty="0" smtClean="0"/>
              <a:t>the Patent </a:t>
            </a:r>
            <a:r>
              <a:rPr lang="en-US" altLang="ja-JP" sz="2800" dirty="0"/>
              <a:t>System, and, therefore, in order to solve this, measures for extending a </a:t>
            </a:r>
            <a:r>
              <a:rPr lang="en-US" altLang="ja-JP" sz="2800" dirty="0" smtClean="0"/>
              <a:t>patent term </a:t>
            </a:r>
            <a:r>
              <a:rPr lang="en-US" altLang="ja-JP" sz="2800" dirty="0"/>
              <a:t>is required</a:t>
            </a:r>
            <a:r>
              <a:rPr lang="en-US" altLang="ja-JP" sz="2800" dirty="0" smtClean="0"/>
              <a:t>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88058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315046" y="263611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9. Extension </a:t>
            </a:r>
            <a:r>
              <a:rPr lang="en-US" altLang="ja-JP" sz="6600" dirty="0"/>
              <a:t>of Patent Term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78289" y="2219341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/>
              <a:t>Therefore</a:t>
            </a:r>
            <a:r>
              <a:rPr lang="en-US" altLang="ja-JP" sz="2400" dirty="0"/>
              <a:t>, on occasions when there has been a period during which </a:t>
            </a:r>
            <a:r>
              <a:rPr lang="en-US" altLang="ja-JP" sz="2400" dirty="0" smtClean="0"/>
              <a:t>the patented </a:t>
            </a:r>
            <a:r>
              <a:rPr lang="en-US" altLang="ja-JP" sz="2400" dirty="0"/>
              <a:t>invention was not able to be worked because it is necessary to obtain </a:t>
            </a:r>
            <a:r>
              <a:rPr lang="en-US" altLang="ja-JP" sz="2400" dirty="0" smtClean="0"/>
              <a:t>a disposition </a:t>
            </a:r>
            <a:r>
              <a:rPr lang="en-US" altLang="ja-JP" sz="2400" dirty="0"/>
              <a:t>designated in Cabinet Order, which is a disposition of permission or </a:t>
            </a:r>
            <a:r>
              <a:rPr lang="en-US" altLang="ja-JP" sz="2400" dirty="0" smtClean="0"/>
              <a:t>others provided </a:t>
            </a:r>
            <a:r>
              <a:rPr lang="en-US" altLang="ja-JP" sz="2400" dirty="0"/>
              <a:t>in a law aiming at securing safety, etc. and which may take a </a:t>
            </a:r>
            <a:r>
              <a:rPr lang="en-US" altLang="ja-JP" sz="2400" dirty="0" smtClean="0"/>
              <a:t>considerable period </a:t>
            </a:r>
            <a:r>
              <a:rPr lang="en-US" altLang="ja-JP" sz="2400" dirty="0"/>
              <a:t>to pursue said disposition in an appropriate manner in view of its objective </a:t>
            </a:r>
            <a:r>
              <a:rPr lang="en-US" altLang="ja-JP" sz="2400" dirty="0" smtClean="0"/>
              <a:t>and procedures, </a:t>
            </a:r>
            <a:r>
              <a:rPr lang="en-US" altLang="ja-JP" sz="2400" dirty="0"/>
              <a:t>it has been made possible to extend the period of duration of </a:t>
            </a:r>
            <a:r>
              <a:rPr lang="en-US" altLang="ja-JP" sz="2400" dirty="0" smtClean="0"/>
              <a:t>patent right </a:t>
            </a:r>
            <a:r>
              <a:rPr lang="en-US" altLang="ja-JP" sz="2400" dirty="0"/>
              <a:t>by an application for registration of extension concerned with limits of </a:t>
            </a:r>
            <a:r>
              <a:rPr lang="en-US" altLang="ja-JP" sz="2400" b="1" dirty="0"/>
              <a:t>five </a:t>
            </a:r>
            <a:r>
              <a:rPr lang="en-US" altLang="ja-JP" sz="2400" b="1" dirty="0" smtClean="0"/>
              <a:t>years </a:t>
            </a:r>
            <a:r>
              <a:rPr lang="en-US" altLang="ja-JP" sz="2400" dirty="0" smtClean="0"/>
              <a:t>(Patent </a:t>
            </a:r>
            <a:r>
              <a:rPr lang="en-US" altLang="ja-JP" sz="2400" dirty="0">
                <a:solidFill>
                  <a:schemeClr val="tx1"/>
                </a:solidFill>
              </a:rPr>
              <a:t>Law </a:t>
            </a:r>
            <a:r>
              <a:rPr lang="en-US" altLang="ja-JP" sz="2400" dirty="0" smtClean="0"/>
              <a:t>Article </a:t>
            </a:r>
            <a:r>
              <a:rPr lang="en-US" altLang="ja-JP" sz="2400" dirty="0"/>
              <a:t>67(2)).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199715" y="238896"/>
            <a:ext cx="756856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10. </a:t>
            </a:r>
            <a:r>
              <a:rPr lang="en-US" altLang="ja-JP" sz="6600" dirty="0" err="1"/>
              <a:t>Unpatentable</a:t>
            </a:r>
            <a:r>
              <a:rPr lang="en-US" altLang="ja-JP" sz="6600" dirty="0"/>
              <a:t> inventions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1338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/>
              <a:t>A patent right for the invention of a medicine </a:t>
            </a:r>
            <a:r>
              <a:rPr lang="en-US" altLang="ja-JP" sz="2400" dirty="0" smtClean="0"/>
              <a:t>to </a:t>
            </a:r>
            <a:r>
              <a:rPr lang="en-US" altLang="ja-JP" sz="2400" dirty="0"/>
              <a:t>be manufactured by mixing two or more medicines or for the invention of a process to manufacture a medicine by mixing two or more medicines shall not be effective against the act of preparation of a medicine as is written in a prescription from a physician or a dentist and the medicine prepared as is written in a prescription from a physician or a dentist</a:t>
            </a:r>
            <a:r>
              <a:rPr lang="en-US" altLang="ja-JP" sz="2400" dirty="0" smtClean="0"/>
              <a:t>.(</a:t>
            </a:r>
            <a:r>
              <a:rPr lang="en-US" altLang="ja-JP" sz="2400" dirty="0">
                <a:solidFill>
                  <a:schemeClr val="tx1"/>
                </a:solidFill>
              </a:rPr>
              <a:t>Patent </a:t>
            </a:r>
            <a:r>
              <a:rPr lang="en-US" altLang="ja-JP" sz="2400" dirty="0" smtClean="0">
                <a:solidFill>
                  <a:schemeClr val="tx1"/>
                </a:solidFill>
              </a:rPr>
              <a:t>Law </a:t>
            </a:r>
            <a:r>
              <a:rPr lang="en-US" altLang="ja-JP" sz="2400" dirty="0" smtClean="0"/>
              <a:t>Article 69(3)).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4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240905" y="263610"/>
            <a:ext cx="9504457" cy="1320800"/>
          </a:xfrm>
        </p:spPr>
        <p:txBody>
          <a:bodyPr>
            <a:noAutofit/>
          </a:bodyPr>
          <a:lstStyle/>
          <a:p>
            <a:pPr algn="ctr"/>
            <a:r>
              <a:rPr lang="en-US" altLang="ja-JP" sz="4800" dirty="0" smtClean="0"/>
              <a:t>11. Inventions </a:t>
            </a:r>
            <a:r>
              <a:rPr lang="en-US" altLang="ja-JP" sz="4800" dirty="0"/>
              <a:t>that are </a:t>
            </a:r>
            <a:r>
              <a:rPr lang="en-US" altLang="ja-JP" sz="4800" dirty="0" smtClean="0"/>
              <a:t>not industrially applicable</a:t>
            </a:r>
            <a:endParaRPr kumimoji="1" lang="ja-JP" sz="48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477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 smtClean="0"/>
              <a:t>A method </a:t>
            </a:r>
            <a:r>
              <a:rPr lang="en-US" altLang="ja-JP" sz="2400" dirty="0"/>
              <a:t>of surgery, therapy </a:t>
            </a:r>
            <a:r>
              <a:rPr lang="en-US" altLang="ja-JP" sz="2400" dirty="0" smtClean="0"/>
              <a:t>or diagnosis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humans.</a:t>
            </a: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(Patent </a:t>
            </a:r>
            <a:r>
              <a:rPr lang="en-US" altLang="ja-JP" sz="2400" dirty="0">
                <a:solidFill>
                  <a:schemeClr val="tx1"/>
                </a:solidFill>
              </a:rPr>
              <a:t>Law </a:t>
            </a:r>
            <a:r>
              <a:rPr lang="en-US" altLang="ja-JP" sz="2400" dirty="0" smtClean="0">
                <a:solidFill>
                  <a:schemeClr val="tx1"/>
                </a:solidFill>
              </a:rPr>
              <a:t>Article 29 (1) </a:t>
            </a:r>
            <a:r>
              <a:rPr lang="en-US" altLang="ja-JP" sz="2400" dirty="0" smtClean="0"/>
              <a:t>main paragraph)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8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240905" y="263610"/>
            <a:ext cx="9504457" cy="1320800"/>
          </a:xfrm>
        </p:spPr>
        <p:txBody>
          <a:bodyPr>
            <a:noAutofit/>
          </a:bodyPr>
          <a:lstStyle/>
          <a:p>
            <a:pPr algn="ctr"/>
            <a:r>
              <a:rPr lang="en-US" altLang="ja-JP" sz="4800" dirty="0" smtClean="0"/>
              <a:t>12. Compulsory license</a:t>
            </a:r>
            <a:endParaRPr kumimoji="1" lang="ja-JP" sz="48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829401" y="1873527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/>
              <a:t>Where a patented </a:t>
            </a:r>
            <a:r>
              <a:rPr lang="en-US" altLang="ja-JP" sz="2400" dirty="0" smtClean="0"/>
              <a:t>invention </a:t>
            </a:r>
            <a:r>
              <a:rPr lang="en-US" altLang="ja-JP" sz="2400" dirty="0"/>
              <a:t>is not </a:t>
            </a:r>
            <a:r>
              <a:rPr lang="en-US" altLang="ja-JP" sz="2400" dirty="0" smtClean="0"/>
              <a:t>sufficiently continuously worked </a:t>
            </a:r>
            <a:r>
              <a:rPr lang="en-US" altLang="ja-JP" sz="2400" dirty="0"/>
              <a:t>for 3 years </a:t>
            </a:r>
            <a:r>
              <a:rPr lang="en-US" altLang="ja-JP" sz="2400" dirty="0" smtClean="0"/>
              <a:t>in Japan</a:t>
            </a:r>
            <a:r>
              <a:rPr lang="en-US" altLang="ja-JP" sz="2400" dirty="0" smtClean="0">
                <a:solidFill>
                  <a:schemeClr val="tx1"/>
                </a:solidFill>
              </a:rPr>
              <a:t> (</a:t>
            </a:r>
            <a:r>
              <a:rPr lang="en-US" altLang="ja-JP" sz="2400" dirty="0">
                <a:solidFill>
                  <a:schemeClr val="tx1"/>
                </a:solidFill>
              </a:rPr>
              <a:t>Patent Law </a:t>
            </a:r>
            <a:r>
              <a:rPr lang="en-US" altLang="ja-JP" sz="2400" dirty="0" smtClean="0">
                <a:solidFill>
                  <a:schemeClr val="tx1"/>
                </a:solidFill>
              </a:rPr>
              <a:t>Article 83)</a:t>
            </a:r>
          </a:p>
          <a:p>
            <a:pPr marL="0" indent="0">
              <a:buNone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400" dirty="0"/>
              <a:t>Where </a:t>
            </a:r>
            <a:r>
              <a:rPr lang="en-US" altLang="ja-JP" sz="2400" dirty="0" smtClean="0"/>
              <a:t>the working </a:t>
            </a:r>
            <a:r>
              <a:rPr lang="en-US" altLang="ja-JP" sz="2400" dirty="0"/>
              <a:t>of a patented invention </a:t>
            </a:r>
            <a:r>
              <a:rPr lang="en-US" altLang="ja-JP" sz="2400" dirty="0" smtClean="0"/>
              <a:t>is </a:t>
            </a:r>
            <a:r>
              <a:rPr lang="en-US" altLang="ja-JP" sz="2400" dirty="0"/>
              <a:t>particularly necessary for </a:t>
            </a:r>
            <a:r>
              <a:rPr lang="en-US" altLang="ja-JP" sz="2400" dirty="0" smtClean="0"/>
              <a:t>the public interest 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(Patent Law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Article </a:t>
            </a:r>
            <a:r>
              <a:rPr lang="en-US" altLang="ja-JP" sz="2400" dirty="0" smtClean="0">
                <a:solidFill>
                  <a:schemeClr val="tx1"/>
                </a:solidFill>
              </a:rPr>
              <a:t>93)</a:t>
            </a: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240905" y="263610"/>
            <a:ext cx="9504457" cy="1320800"/>
          </a:xfrm>
        </p:spPr>
        <p:txBody>
          <a:bodyPr>
            <a:noAutofit/>
          </a:bodyPr>
          <a:lstStyle/>
          <a:p>
            <a:pPr algn="ctr"/>
            <a:r>
              <a:rPr lang="en-US" altLang="ja-JP" sz="4800" dirty="0" smtClean="0"/>
              <a:t>13. Natural product</a:t>
            </a:r>
            <a:endParaRPr kumimoji="1" lang="ja-JP" sz="48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829401" y="1873527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>
                <a:solidFill>
                  <a:schemeClr val="tx1"/>
                </a:solidFill>
              </a:rPr>
              <a:t>Naturally occurring substances such as nucleic acids, proteins, peptides and antibodies are not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unpatentable</a:t>
            </a:r>
            <a:r>
              <a:rPr lang="en-US" altLang="ja-JP" sz="2400" dirty="0" smtClean="0">
                <a:solidFill>
                  <a:schemeClr val="tx1"/>
                </a:solidFill>
              </a:rPr>
              <a:t>. 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0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IWATANI PATENT OFFICE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President, Patent Attorney</a:t>
            </a:r>
            <a:br>
              <a:rPr lang="en-US" altLang="ja-JP" dirty="0" smtClean="0"/>
            </a:br>
            <a:r>
              <a:rPr lang="en-US" altLang="ja-JP" dirty="0" smtClean="0"/>
              <a:t>Ryo Iwatani</a:t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                      http://www.iwatani-patent.jp/</a:t>
            </a:r>
            <a:br>
              <a:rPr lang="en-US" altLang="ja-JP" dirty="0"/>
            </a:br>
            <a:endParaRPr kumimoji="1" lang="ja-JP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lang="ja-JP" sz="2800" b="0" kern="1200" cap="none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eaLnBrk="1" latinLnBrk="0" hangingPunct="1">
              <a:defRPr kumimoji="1" lang="ja-JP">
                <a:solidFill>
                  <a:schemeClr val="tx2"/>
                </a:solidFill>
              </a:defRPr>
            </a:lvl2pPr>
            <a:lvl3pPr eaLnBrk="1" latinLnBrk="0" hangingPunct="1">
              <a:defRPr kumimoji="1" lang="ja-JP">
                <a:solidFill>
                  <a:schemeClr val="tx2"/>
                </a:solidFill>
              </a:defRPr>
            </a:lvl3pPr>
            <a:lvl4pPr eaLnBrk="1" latinLnBrk="0" hangingPunct="1">
              <a:defRPr kumimoji="1" lang="ja-JP">
                <a:solidFill>
                  <a:schemeClr val="tx2"/>
                </a:solidFill>
              </a:defRPr>
            </a:lvl4pPr>
            <a:lvl5pPr eaLnBrk="1" latinLnBrk="0" hangingPunct="1">
              <a:defRPr kumimoji="1" lang="ja-JP">
                <a:solidFill>
                  <a:schemeClr val="tx2"/>
                </a:solidFill>
              </a:defRPr>
            </a:lvl5pPr>
            <a:lvl6pPr eaLnBrk="1" latinLnBrk="0" hangingPunct="1">
              <a:defRPr kumimoji="1" lang="ja-JP">
                <a:solidFill>
                  <a:schemeClr val="tx2"/>
                </a:solidFill>
              </a:defRPr>
            </a:lvl6pPr>
            <a:lvl7pPr eaLnBrk="1" latinLnBrk="0" hangingPunct="1">
              <a:defRPr kumimoji="1" lang="ja-JP">
                <a:solidFill>
                  <a:schemeClr val="tx2"/>
                </a:solidFill>
              </a:defRPr>
            </a:lvl7pPr>
            <a:lvl8pPr eaLnBrk="1" latinLnBrk="0" hangingPunct="1">
              <a:defRPr kumimoji="1" lang="ja-JP">
                <a:solidFill>
                  <a:schemeClr val="tx2"/>
                </a:solidFill>
              </a:defRPr>
            </a:lvl8pPr>
            <a:lvl9pPr eaLnBrk="1" latinLnBrk="0" hangingPunct="1">
              <a:defRPr kumimoji="1" lang="ja-JP">
                <a:solidFill>
                  <a:schemeClr val="tx2"/>
                </a:solidFill>
              </a:defRPr>
            </a:lvl9pPr>
          </a:lstStyle>
          <a:p>
            <a:r>
              <a:rPr lang="en-US" altLang="ja-JP" sz="4800" dirty="0" smtClean="0"/>
              <a:t>Thank you!</a:t>
            </a:r>
            <a:endParaRPr lang="ja-JP" alt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2237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150289" y="238897"/>
            <a:ext cx="990811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2. A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301835" y="1905215"/>
            <a:ext cx="10398806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" </a:t>
            </a:r>
            <a:r>
              <a:rPr lang="en-US" altLang="ja-JP" sz="2800" dirty="0" smtClean="0">
                <a:solidFill>
                  <a:schemeClr val="tx1"/>
                </a:solidFill>
              </a:rPr>
              <a:t>An </a:t>
            </a:r>
            <a:r>
              <a:rPr lang="en-US" altLang="ja-JP" sz="2800" dirty="0">
                <a:solidFill>
                  <a:schemeClr val="tx1"/>
                </a:solidFill>
              </a:rPr>
              <a:t>invention of a product" which intends </a:t>
            </a:r>
            <a:r>
              <a:rPr lang="en-US" altLang="ja-JP" sz="2800" dirty="0" smtClean="0">
                <a:solidFill>
                  <a:schemeClr val="tx1"/>
                </a:solidFill>
              </a:rPr>
              <a:t>to provide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u="sng" dirty="0">
                <a:solidFill>
                  <a:schemeClr val="tx1"/>
                </a:solidFill>
              </a:rPr>
              <a:t>a</a:t>
            </a:r>
            <a:r>
              <a:rPr lang="en-US" altLang="ja-JP" sz="2800" dirty="0">
                <a:solidFill>
                  <a:schemeClr val="tx1"/>
                </a:solidFill>
              </a:rPr>
              <a:t> new </a:t>
            </a:r>
            <a:r>
              <a:rPr lang="en-US" altLang="ja-JP" sz="2800" u="sng" dirty="0">
                <a:solidFill>
                  <a:schemeClr val="tx1"/>
                </a:solidFill>
              </a:rPr>
              <a:t>medicinal use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smtClean="0">
                <a:solidFill>
                  <a:schemeClr val="tx1"/>
                </a:solidFill>
              </a:rPr>
              <a:t>of </a:t>
            </a:r>
            <a:r>
              <a:rPr lang="en-US" altLang="ja-JP" sz="2800" u="sng" dirty="0">
                <a:solidFill>
                  <a:schemeClr val="tx1"/>
                </a:solidFill>
              </a:rPr>
              <a:t>a </a:t>
            </a:r>
            <a:r>
              <a:rPr lang="en-US" altLang="ja-JP" sz="2800" u="sng" dirty="0" smtClean="0">
                <a:solidFill>
                  <a:schemeClr val="tx1"/>
                </a:solidFill>
              </a:rPr>
              <a:t>material</a:t>
            </a:r>
            <a:r>
              <a:rPr lang="en-US" altLang="ja-JP" sz="2800" dirty="0" smtClean="0">
                <a:solidFill>
                  <a:schemeClr val="tx1"/>
                </a:solidFill>
              </a:rPr>
              <a:t>, </a:t>
            </a:r>
            <a:r>
              <a:rPr lang="en-US" altLang="ja-JP" sz="2800" dirty="0">
                <a:solidFill>
                  <a:schemeClr val="tx1"/>
                </a:solidFill>
              </a:rPr>
              <a:t>based on the 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discovery of an </a:t>
            </a:r>
            <a:r>
              <a:rPr lang="en-US" altLang="ja-JP" sz="2800" dirty="0">
                <a:solidFill>
                  <a:schemeClr val="tx1"/>
                </a:solidFill>
              </a:rPr>
              <a:t>unknown attribute of the material</a:t>
            </a:r>
            <a:r>
              <a:rPr lang="en-US" altLang="ja-JP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dirty="0">
                <a:solidFill>
                  <a:schemeClr val="tx1"/>
                </a:solidFill>
              </a:rPr>
              <a:t>Examination Handbook for Patent and Utility Model in </a:t>
            </a:r>
            <a:r>
              <a:rPr lang="en-US" altLang="ja-JP" sz="2800" dirty="0" smtClean="0">
                <a:solidFill>
                  <a:schemeClr val="tx1"/>
                </a:solidFill>
              </a:rPr>
              <a:t>Japan, </a:t>
            </a:r>
            <a:r>
              <a:rPr lang="en-US" altLang="ja-JP" sz="2800" dirty="0"/>
              <a:t>Annex </a:t>
            </a:r>
            <a:r>
              <a:rPr lang="en-US" altLang="ja-JP" sz="2800" dirty="0" smtClean="0"/>
              <a:t>B, Chapter 3)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6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191479" y="255373"/>
            <a:ext cx="8598907" cy="1320800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/>
              <a:t>3. "A </a:t>
            </a:r>
            <a:r>
              <a:rPr lang="en-US" altLang="ja-JP" sz="6600" dirty="0"/>
              <a:t>material"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315202" y="1877704"/>
            <a:ext cx="9691440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/>
              <a:t>"</a:t>
            </a:r>
            <a:r>
              <a:rPr lang="en-US" altLang="ja-JP" sz="2800" dirty="0"/>
              <a:t>A material" here </a:t>
            </a:r>
            <a:r>
              <a:rPr lang="en-US" altLang="ja-JP" sz="2800" dirty="0">
                <a:solidFill>
                  <a:schemeClr val="tx1"/>
                </a:solidFill>
              </a:rPr>
              <a:t>means a component used as an active ingredient, including </a:t>
            </a:r>
            <a:r>
              <a:rPr lang="en-US" altLang="ja-JP" sz="2800" dirty="0" smtClean="0"/>
              <a:t>a compound</a:t>
            </a:r>
            <a:r>
              <a:rPr lang="en-US" altLang="ja-JP" sz="2800" dirty="0"/>
              <a:t>, a cell, a tissue, or a chemical substance (or a group of chemical substances) </a:t>
            </a:r>
            <a:r>
              <a:rPr lang="en-US" altLang="ja-JP" sz="2800" dirty="0" smtClean="0"/>
              <a:t>whose chemical </a:t>
            </a:r>
            <a:r>
              <a:rPr lang="en-US" altLang="ja-JP" sz="2800" dirty="0"/>
              <a:t>structure is not specified, such as an extract from a natural product, and </a:t>
            </a:r>
            <a:r>
              <a:rPr lang="en-US" altLang="ja-JP" sz="2800" dirty="0" smtClean="0"/>
              <a:t>combination thereof</a:t>
            </a:r>
            <a:r>
              <a:rPr lang="en-US" altLang="ja-JP" sz="2800" dirty="0"/>
              <a:t>. Hereinafter, the material concerned is referred to as "a compound, </a:t>
            </a:r>
            <a:r>
              <a:rPr lang="en-US" altLang="ja-JP" sz="2800" dirty="0" smtClean="0"/>
              <a:t>etc.“ 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dirty="0">
                <a:solidFill>
                  <a:schemeClr val="tx1"/>
                </a:solidFill>
              </a:rPr>
              <a:t>Examination Handbook for Patent and Utility Model in Japan, </a:t>
            </a:r>
            <a:r>
              <a:rPr lang="en-US" altLang="ja-JP" sz="2800" dirty="0"/>
              <a:t>Annex B, Chapter 3)</a:t>
            </a:r>
            <a:endParaRPr lang="ja-JP" altLang="en-US" sz="2800" dirty="0">
              <a:solidFill>
                <a:schemeClr val="tx1"/>
              </a:solidFill>
            </a:endParaRPr>
          </a:p>
          <a:p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463327" y="304801"/>
            <a:ext cx="8598907" cy="1320800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/>
              <a:t>4. "A </a:t>
            </a:r>
            <a:r>
              <a:rPr lang="en-US" altLang="ja-JP" sz="6600" dirty="0"/>
              <a:t>medicinal </a:t>
            </a:r>
            <a:r>
              <a:rPr lang="en-US" altLang="ja-JP" sz="6600" dirty="0" smtClean="0"/>
              <a:t>use"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315202" y="1877704"/>
            <a:ext cx="9691440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"A medicinal use" here means the following 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 or (ii):</a:t>
            </a:r>
          </a:p>
          <a:p>
            <a:pPr marL="0" indent="0">
              <a:buNone/>
            </a:pPr>
            <a:r>
              <a:rPr lang="en-US" altLang="ja-JP" sz="2800" dirty="0"/>
              <a:t>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 an application to a specific disease;</a:t>
            </a:r>
          </a:p>
          <a:p>
            <a:pPr marL="0" indent="0">
              <a:buNone/>
            </a:pPr>
            <a:r>
              <a:rPr lang="en-US" altLang="ja-JP" sz="2800" dirty="0"/>
              <a:t>(ii) an application to a specific disease in which dosage or administration such as a </a:t>
            </a:r>
            <a:r>
              <a:rPr lang="en-US" altLang="ja-JP" sz="2800" dirty="0" smtClean="0"/>
              <a:t>dosing time</a:t>
            </a:r>
            <a:r>
              <a:rPr lang="en-US" altLang="ja-JP" sz="2800" dirty="0"/>
              <a:t>, a dosing procedure, a dosing amount or an administration site (hereinafter </a:t>
            </a:r>
            <a:r>
              <a:rPr lang="en-US" altLang="ja-JP" sz="2800" dirty="0" smtClean="0"/>
              <a:t>referred to </a:t>
            </a:r>
            <a:r>
              <a:rPr lang="en-US" altLang="ja-JP" sz="2800" dirty="0"/>
              <a:t>as " dosage or administration") is specified</a:t>
            </a:r>
            <a:r>
              <a:rPr lang="en-US" altLang="ja-JP" sz="2800" dirty="0" smtClean="0"/>
              <a:t>. 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dirty="0">
                <a:solidFill>
                  <a:schemeClr val="tx1"/>
                </a:solidFill>
              </a:rPr>
              <a:t>Examination Handbook for Patent and Utility Model in Japan, </a:t>
            </a:r>
            <a:r>
              <a:rPr lang="en-US" altLang="ja-JP" sz="2800" dirty="0"/>
              <a:t>Annex B, Chapter 3)</a:t>
            </a:r>
            <a:endParaRPr lang="ja-JP" altLang="en-US" sz="2800" dirty="0">
              <a:solidFill>
                <a:schemeClr val="tx1"/>
              </a:solidFill>
            </a:endParaRPr>
          </a:p>
          <a:p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5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380949" y="214184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5. Novelty </a:t>
            </a:r>
            <a:br>
              <a:rPr lang="en-US" altLang="ja-JP" sz="6600" dirty="0" smtClean="0"/>
            </a:br>
            <a:r>
              <a:rPr lang="en-US" altLang="ja-JP" sz="6600" dirty="0" smtClean="0"/>
              <a:t>of 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711239" y="2433524"/>
            <a:ext cx="9594295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N</a:t>
            </a:r>
            <a:r>
              <a:rPr lang="en-US" altLang="ja-JP" sz="2800" dirty="0" smtClean="0"/>
              <a:t>ovelty </a:t>
            </a:r>
            <a:r>
              <a:rPr lang="en-US" altLang="ja-JP" sz="2800" dirty="0"/>
              <a:t>of a medicinal </a:t>
            </a:r>
            <a:r>
              <a:rPr lang="en-US" altLang="ja-JP" sz="2800" dirty="0" smtClean="0"/>
              <a:t>invention </a:t>
            </a:r>
            <a:r>
              <a:rPr lang="en-US" altLang="ja-JP" sz="2800" dirty="0"/>
              <a:t>is judged </a:t>
            </a:r>
            <a:r>
              <a:rPr lang="en-US" altLang="ja-JP" sz="2800" dirty="0" smtClean="0"/>
              <a:t>by the following </a:t>
            </a:r>
            <a:r>
              <a:rPr lang="en-US" altLang="ja-JP" sz="2800" dirty="0"/>
              <a:t>two points:</a:t>
            </a:r>
          </a:p>
          <a:p>
            <a:pPr marL="0" indent="0">
              <a:buNone/>
            </a:pPr>
            <a:r>
              <a:rPr lang="en-US" altLang="ja-JP" sz="2800" dirty="0"/>
              <a:t>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) a compound etc</a:t>
            </a:r>
            <a:r>
              <a:rPr lang="en-US" altLang="ja-JP" sz="2800" dirty="0" smtClean="0"/>
              <a:t>. having a specific attribute;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(ii) a medicinal use 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dirty="0">
                <a:solidFill>
                  <a:schemeClr val="tx1"/>
                </a:solidFill>
              </a:rPr>
              <a:t>Examination Handbook for Patent and Utility Model in Japan, </a:t>
            </a:r>
            <a:r>
              <a:rPr lang="en-US" altLang="ja-JP" sz="2800" dirty="0"/>
              <a:t>Annex B, Chapter 3)</a:t>
            </a:r>
            <a:endParaRPr lang="ja-JP" alt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2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>
          <a:xfrm>
            <a:off x="380949" y="214184"/>
            <a:ext cx="85989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600" dirty="0" smtClean="0"/>
              <a:t>６</a:t>
            </a:r>
            <a:r>
              <a:rPr lang="en-US" altLang="ja-JP" sz="6600" dirty="0" smtClean="0"/>
              <a:t>. Expression </a:t>
            </a:r>
            <a:br>
              <a:rPr lang="en-US" altLang="ja-JP" sz="6600" dirty="0" smtClean="0"/>
            </a:br>
            <a:r>
              <a:rPr lang="en-US" altLang="ja-JP" sz="6600" dirty="0" smtClean="0"/>
              <a:t>of 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711239" y="2433524"/>
            <a:ext cx="9594295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“Use claims (New use of </a:t>
            </a:r>
            <a:r>
              <a:rPr lang="en-US" altLang="ja-JP" sz="2800" dirty="0">
                <a:solidFill>
                  <a:schemeClr val="tx1"/>
                </a:solidFill>
              </a:rPr>
              <a:t>known </a:t>
            </a:r>
            <a:r>
              <a:rPr lang="en-US" altLang="ja-JP" sz="2800" dirty="0" smtClean="0">
                <a:solidFill>
                  <a:schemeClr val="tx1"/>
                </a:solidFill>
              </a:rPr>
              <a:t>compound A for treating disease X)” and “for use (known compound </a:t>
            </a:r>
            <a:r>
              <a:rPr lang="en-US" altLang="ja-JP" sz="2800" dirty="0">
                <a:solidFill>
                  <a:schemeClr val="tx1"/>
                </a:solidFill>
              </a:rPr>
              <a:t>A for </a:t>
            </a:r>
            <a:r>
              <a:rPr lang="en-US" altLang="ja-JP" sz="2800" dirty="0" smtClean="0">
                <a:solidFill>
                  <a:schemeClr val="tx1"/>
                </a:solidFill>
              </a:rPr>
              <a:t>new use of treating </a:t>
            </a:r>
            <a:r>
              <a:rPr lang="en-US" altLang="ja-JP" sz="2800" dirty="0">
                <a:solidFill>
                  <a:schemeClr val="tx1"/>
                </a:solidFill>
              </a:rPr>
              <a:t>disease X)</a:t>
            </a:r>
            <a:r>
              <a:rPr lang="en-US" altLang="ja-JP" sz="2800" dirty="0" smtClean="0">
                <a:solidFill>
                  <a:schemeClr val="tx1"/>
                </a:solidFill>
              </a:rPr>
              <a:t>” are not allowed, but “</a:t>
            </a:r>
            <a:r>
              <a:rPr lang="en-US" altLang="ja-JP" sz="2800" dirty="0">
                <a:solidFill>
                  <a:schemeClr val="tx1"/>
                </a:solidFill>
              </a:rPr>
              <a:t>known </a:t>
            </a:r>
            <a:r>
              <a:rPr lang="en-US" altLang="ja-JP" sz="2800" dirty="0" smtClean="0">
                <a:solidFill>
                  <a:schemeClr val="tx1"/>
                </a:solidFill>
              </a:rPr>
              <a:t>agent or composition for the new medicinal use” and “Swiss-type claims, i.e., Use of compound A for the manufacture of a medicine for </a:t>
            </a:r>
            <a:r>
              <a:rPr lang="en-US" altLang="ja-JP" sz="2800" smtClean="0">
                <a:solidFill>
                  <a:schemeClr val="tx1"/>
                </a:solidFill>
              </a:rPr>
              <a:t>treating disease </a:t>
            </a:r>
            <a:r>
              <a:rPr lang="en-US" altLang="ja-JP" sz="2800" dirty="0" smtClean="0">
                <a:solidFill>
                  <a:schemeClr val="tx1"/>
                </a:solidFill>
              </a:rPr>
              <a:t>X” are allowed.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2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47708"/>
            <a:ext cx="8598907" cy="54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7.1 </a:t>
            </a:r>
            <a:r>
              <a:rPr lang="en-US" altLang="ja-JP" sz="2800" dirty="0"/>
              <a:t>An active ingredient is publicly known, and a medicinal use </a:t>
            </a:r>
            <a:r>
              <a:rPr lang="en-US" altLang="ja-JP" sz="2800" dirty="0" smtClean="0"/>
              <a:t>of the ingredient is </a:t>
            </a:r>
            <a:r>
              <a:rPr lang="en-US" altLang="ja-JP" sz="2800" dirty="0"/>
              <a:t>novel</a:t>
            </a:r>
            <a:r>
              <a:rPr lang="en-US" altLang="ja-JP" sz="2800" dirty="0" smtClean="0"/>
              <a:t>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>
                <a:solidFill>
                  <a:schemeClr val="tx1"/>
                </a:solidFill>
              </a:rPr>
              <a:t>Patentable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A </a:t>
            </a:r>
            <a:r>
              <a:rPr lang="en-US" altLang="ja-JP" sz="2800" dirty="0">
                <a:solidFill>
                  <a:schemeClr val="tx1"/>
                </a:solidFill>
              </a:rPr>
              <a:t>therapeutic agent </a:t>
            </a:r>
            <a:r>
              <a:rPr lang="en-US" altLang="ja-JP" sz="2800" dirty="0">
                <a:solidFill>
                  <a:srgbClr val="FF0000"/>
                </a:solidFill>
              </a:rPr>
              <a:t>for Alzheimer's disease</a:t>
            </a:r>
            <a:r>
              <a:rPr lang="en-US" altLang="ja-JP" sz="2800" dirty="0">
                <a:solidFill>
                  <a:schemeClr val="tx1"/>
                </a:solidFill>
              </a:rPr>
              <a:t>, comprising a compound A as </a:t>
            </a:r>
            <a:r>
              <a:rPr lang="en-US" altLang="ja-JP" sz="2800" dirty="0" smtClean="0">
                <a:solidFill>
                  <a:schemeClr val="tx1"/>
                </a:solidFill>
              </a:rPr>
              <a:t>an active </a:t>
            </a:r>
            <a:r>
              <a:rPr lang="en-US" altLang="ja-JP" sz="2800" dirty="0">
                <a:solidFill>
                  <a:schemeClr val="tx1"/>
                </a:solidFill>
              </a:rPr>
              <a:t>ingredient</a:t>
            </a:r>
            <a:r>
              <a:rPr lang="en-US" altLang="ja-JP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 C</a:t>
            </a:r>
            <a:r>
              <a:rPr lang="en-US" altLang="ja-JP" sz="2800" dirty="0" smtClean="0">
                <a:solidFill>
                  <a:schemeClr val="tx1"/>
                </a:solidFill>
              </a:rPr>
              <a:t>ompound A is known as anti-microbial agent, but treatment of </a:t>
            </a:r>
            <a:r>
              <a:rPr lang="en-US" altLang="ja-JP" sz="2800" dirty="0">
                <a:solidFill>
                  <a:schemeClr val="tx1"/>
                </a:solidFill>
              </a:rPr>
              <a:t>Alzheimer's </a:t>
            </a:r>
            <a:r>
              <a:rPr lang="en-US" altLang="ja-JP" sz="2800" dirty="0" smtClean="0">
                <a:solidFill>
                  <a:schemeClr val="tx1"/>
                </a:solidFill>
              </a:rPr>
              <a:t>disease is new.</a:t>
            </a: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85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長方形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sz="6600" dirty="0" smtClean="0"/>
              <a:t>7. Examples of </a:t>
            </a:r>
            <a:r>
              <a:rPr lang="en-US" altLang="ja-JP" sz="6600" dirty="0"/>
              <a:t>medicinal invention</a:t>
            </a:r>
            <a:endParaRPr kumimoji="1" lang="ja-JP" sz="6600" dirty="0"/>
          </a:p>
        </p:txBody>
      </p:sp>
      <p:sp>
        <p:nvSpPr>
          <p:cNvPr id="86019" name="長方形 3"/>
          <p:cNvSpPr>
            <a:spLocks noGrp="1" noChangeArrowheads="1"/>
          </p:cNvSpPr>
          <p:nvPr>
            <p:ph idx="1"/>
          </p:nvPr>
        </p:nvSpPr>
        <p:spPr>
          <a:xfrm>
            <a:off x="686526" y="2647708"/>
            <a:ext cx="8598907" cy="54226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ja-JP" sz="2800" dirty="0" smtClean="0">
                <a:solidFill>
                  <a:schemeClr val="tx1"/>
                </a:solidFill>
              </a:rPr>
              <a:t>Patentable</a:t>
            </a: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A </a:t>
            </a:r>
            <a:r>
              <a:rPr lang="en-US" altLang="ja-JP" sz="2800" dirty="0">
                <a:solidFill>
                  <a:schemeClr val="tx1"/>
                </a:solidFill>
              </a:rPr>
              <a:t>graft material </a:t>
            </a:r>
            <a:r>
              <a:rPr lang="en-US" altLang="ja-JP" sz="2800" dirty="0">
                <a:solidFill>
                  <a:srgbClr val="FF0000"/>
                </a:solidFill>
              </a:rPr>
              <a:t>to treat myocardial infarction </a:t>
            </a:r>
            <a:r>
              <a:rPr lang="en-US" altLang="ja-JP" sz="2800" dirty="0">
                <a:solidFill>
                  <a:schemeClr val="tx1"/>
                </a:solidFill>
              </a:rPr>
              <a:t>comprising a cell sheet made of cells A</a:t>
            </a:r>
            <a:r>
              <a:rPr lang="en-US" altLang="ja-JP" sz="28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u"/>
            </a:pPr>
            <a:endParaRPr lang="en-US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ja-JP" sz="2800" dirty="0" smtClean="0">
                <a:solidFill>
                  <a:schemeClr val="tx1"/>
                </a:solidFill>
              </a:rPr>
              <a:t>Cell </a:t>
            </a:r>
            <a:r>
              <a:rPr lang="en-US" altLang="ja-JP" sz="2800" dirty="0">
                <a:solidFill>
                  <a:schemeClr val="tx1"/>
                </a:solidFill>
              </a:rPr>
              <a:t>sheet made of cells A</a:t>
            </a: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lang="en-US" altLang="ja-JP" sz="2800" dirty="0">
                <a:solidFill>
                  <a:schemeClr val="tx1"/>
                </a:solidFill>
              </a:rPr>
              <a:t>is known as </a:t>
            </a:r>
            <a:r>
              <a:rPr lang="en-US" altLang="ja-JP" sz="2800" dirty="0" smtClean="0">
                <a:solidFill>
                  <a:schemeClr val="tx1"/>
                </a:solidFill>
              </a:rPr>
              <a:t>graft material for treatment of diabetes, </a:t>
            </a:r>
            <a:r>
              <a:rPr lang="en-US" altLang="ja-JP" sz="2800" dirty="0">
                <a:solidFill>
                  <a:schemeClr val="tx1"/>
                </a:solidFill>
              </a:rPr>
              <a:t>but treatment of myocardial infarction </a:t>
            </a:r>
            <a:r>
              <a:rPr lang="en-US" altLang="ja-JP" sz="2800" dirty="0" smtClean="0">
                <a:solidFill>
                  <a:schemeClr val="tx1"/>
                </a:solidFill>
              </a:rPr>
              <a:t>is </a:t>
            </a:r>
            <a:r>
              <a:rPr lang="en-US" altLang="ja-JP" sz="2800" dirty="0">
                <a:solidFill>
                  <a:schemeClr val="tx1"/>
                </a:solidFill>
              </a:rPr>
              <a:t>new.</a:t>
            </a:r>
          </a:p>
          <a:p>
            <a:pPr marL="0" indent="0">
              <a:buNone/>
            </a:pPr>
            <a:endParaRPr lang="en-US" altLang="ja-JP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ja-JP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2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販売戦略プレゼンテーション、ファセット テーマ (ワイドスクリーン)</Template>
  <TotalTime>389</TotalTime>
  <Words>1505</Words>
  <Application>Microsoft Office PowerPoint</Application>
  <PresentationFormat>ユーザー設定</PresentationFormat>
  <Paragraphs>103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ファセット</vt:lpstr>
      <vt:lpstr>Protection of Medicinal Inventions in Japan</vt:lpstr>
      <vt:lpstr>1. A medicine</vt:lpstr>
      <vt:lpstr>2. A medicinal invention</vt:lpstr>
      <vt:lpstr>3. "A material"</vt:lpstr>
      <vt:lpstr>4. "A medicinal use"</vt:lpstr>
      <vt:lpstr>5. Novelty  of medicinal invention</vt:lpstr>
      <vt:lpstr>６. Expression 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7. Examples of medicinal invention</vt:lpstr>
      <vt:lpstr>8. Infringement under the doctrine of equivalents</vt:lpstr>
      <vt:lpstr>8. Infringement under the doctrine of equivalents</vt:lpstr>
      <vt:lpstr>9. Extension of Patent Term</vt:lpstr>
      <vt:lpstr>9. Extension of Patent Term</vt:lpstr>
      <vt:lpstr>9. Extension of Patent Term</vt:lpstr>
      <vt:lpstr>10. Unpatentable inventions</vt:lpstr>
      <vt:lpstr>11. Inventions that are not industrially applicable</vt:lpstr>
      <vt:lpstr>12. Compulsory license</vt:lpstr>
      <vt:lpstr>13. Natural product</vt:lpstr>
      <vt:lpstr>IWATANI PATENT OFFICE President, Patent Attorney Ryo Iwatani                         http://www.iwatani-patent.jp/ </vt:lpstr>
    </vt:vector>
  </TitlesOfParts>
  <Company>岩谷国際特許事務所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岩谷国際特許事務所</dc:title>
  <dc:creator>大森 佳世</dc:creator>
  <cp:lastModifiedBy>吉川　久仁子</cp:lastModifiedBy>
  <cp:revision>42</cp:revision>
  <cp:lastPrinted>2018-02-06T04:53:24Z</cp:lastPrinted>
  <dcterms:created xsi:type="dcterms:W3CDTF">2017-11-15T10:25:26Z</dcterms:created>
  <dcterms:modified xsi:type="dcterms:W3CDTF">2018-02-06T05:55:00Z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