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handoutMasterIdLst>
    <p:handoutMasterId r:id="rId30"/>
  </p:handoutMasterIdLst>
  <p:sldIdLst>
    <p:sldId id="257" r:id="rId3"/>
    <p:sldId id="258" r:id="rId4"/>
    <p:sldId id="279" r:id="rId5"/>
    <p:sldId id="278" r:id="rId6"/>
    <p:sldId id="280" r:id="rId7"/>
    <p:sldId id="277" r:id="rId8"/>
    <p:sldId id="300" r:id="rId9"/>
    <p:sldId id="281" r:id="rId10"/>
    <p:sldId id="292" r:id="rId11"/>
    <p:sldId id="283" r:id="rId12"/>
    <p:sldId id="293" r:id="rId13"/>
    <p:sldId id="284" r:id="rId14"/>
    <p:sldId id="295" r:id="rId15"/>
    <p:sldId id="285" r:id="rId16"/>
    <p:sldId id="294" r:id="rId17"/>
    <p:sldId id="296" r:id="rId18"/>
    <p:sldId id="297" r:id="rId19"/>
    <p:sldId id="291" r:id="rId20"/>
    <p:sldId id="298" r:id="rId21"/>
    <p:sldId id="286" r:id="rId22"/>
    <p:sldId id="287" r:id="rId23"/>
    <p:sldId id="288" r:id="rId24"/>
    <p:sldId id="290" r:id="rId25"/>
    <p:sldId id="289" r:id="rId26"/>
    <p:sldId id="299" r:id="rId27"/>
    <p:sldId id="301" r:id="rId28"/>
    <p:sldId id="272" r:id="rId29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94660"/>
  </p:normalViewPr>
  <p:slideViewPr>
    <p:cSldViewPr snapToGrid="0">
      <p:cViewPr varScale="1">
        <p:scale>
          <a:sx n="55" d="100"/>
          <a:sy n="55" d="100"/>
        </p:scale>
        <p:origin x="-108" y="-4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249" cy="493395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928" y="0"/>
            <a:ext cx="2918249" cy="493395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r">
              <a:defRPr sz="1200"/>
            </a:lvl1pPr>
          </a:lstStyle>
          <a:p>
            <a:fld id="{FDD54FF6-078D-4B90-AB87-FE786528DB74}" type="datetimeFigureOut">
              <a:rPr kumimoji="1" lang="ja-JP" altLang="en-US" smtClean="0"/>
              <a:t>2018/2/6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333"/>
            <a:ext cx="2918249" cy="493393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928" y="9371333"/>
            <a:ext cx="2918249" cy="493393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r">
              <a:defRPr sz="1200"/>
            </a:lvl1pPr>
          </a:lstStyle>
          <a:p>
            <a:fld id="{E008E051-9D92-46F8-A8B8-0880B4E300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01977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9373453" y="0"/>
            <a:ext cx="1219518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 flipV="1">
            <a:off x="7427201" y="3681414"/>
            <a:ext cx="4764799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フリーフォーム 8"/>
          <p:cNvSpPr/>
          <p:nvPr/>
        </p:nvSpPr>
        <p:spPr>
          <a:xfrm>
            <a:off x="9188726" y="-8467"/>
            <a:ext cx="3006450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sz="1800"/>
          </a:p>
        </p:txBody>
      </p:sp>
      <p:sp>
        <p:nvSpPr>
          <p:cNvPr id="10" name="フリーフォーム 9"/>
          <p:cNvSpPr/>
          <p:nvPr/>
        </p:nvSpPr>
        <p:spPr>
          <a:xfrm>
            <a:off x="9603701" y="-8467"/>
            <a:ext cx="2591475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sz="1800"/>
          </a:p>
        </p:txBody>
      </p:sp>
      <p:sp>
        <p:nvSpPr>
          <p:cNvPr id="11" name="フリーフォーム 10"/>
          <p:cNvSpPr/>
          <p:nvPr/>
        </p:nvSpPr>
        <p:spPr>
          <a:xfrm>
            <a:off x="8934660" y="3048000"/>
            <a:ext cx="3260516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sz="1800"/>
          </a:p>
        </p:txBody>
      </p:sp>
      <p:sp>
        <p:nvSpPr>
          <p:cNvPr id="12" name="フリーフォーム 11"/>
          <p:cNvSpPr/>
          <p:nvPr/>
        </p:nvSpPr>
        <p:spPr>
          <a:xfrm>
            <a:off x="9341166" y="-8467"/>
            <a:ext cx="2854010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sz="1800"/>
          </a:p>
        </p:txBody>
      </p:sp>
      <p:sp>
        <p:nvSpPr>
          <p:cNvPr id="13" name="フリーフォーム 12"/>
          <p:cNvSpPr/>
          <p:nvPr/>
        </p:nvSpPr>
        <p:spPr>
          <a:xfrm>
            <a:off x="10907908" y="-8467"/>
            <a:ext cx="1287268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sz="1800"/>
          </a:p>
        </p:txBody>
      </p:sp>
      <p:sp>
        <p:nvSpPr>
          <p:cNvPr id="14" name="フリーフォーム 13"/>
          <p:cNvSpPr/>
          <p:nvPr/>
        </p:nvSpPr>
        <p:spPr>
          <a:xfrm>
            <a:off x="10941783" y="-8468"/>
            <a:ext cx="1270575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sz="1800"/>
          </a:p>
        </p:txBody>
      </p:sp>
      <p:sp>
        <p:nvSpPr>
          <p:cNvPr id="15" name="フリーフォーム 14"/>
          <p:cNvSpPr/>
          <p:nvPr/>
        </p:nvSpPr>
        <p:spPr>
          <a:xfrm>
            <a:off x="-8468" y="-8468"/>
            <a:ext cx="863825" cy="5698067"/>
          </a:xfrm>
          <a:custGeom>
            <a:avLst/>
            <a:gdLst>
              <a:gd name="connsiteX0" fmla="*/ 0 w 863600"/>
              <a:gd name="connsiteY0" fmla="*/ 8467 h 5698067"/>
              <a:gd name="connsiteX1" fmla="*/ 863600 w 863600"/>
              <a:gd name="connsiteY1" fmla="*/ 0 h 5698067"/>
              <a:gd name="connsiteX2" fmla="*/ 863600 w 863600"/>
              <a:gd name="connsiteY2" fmla="*/ 16934 h 5698067"/>
              <a:gd name="connsiteX3" fmla="*/ 0 w 863600"/>
              <a:gd name="connsiteY3" fmla="*/ 5698067 h 5698067"/>
              <a:gd name="connsiteX4" fmla="*/ 0 w 863600"/>
              <a:gd name="connsiteY4" fmla="*/ 8467 h 5698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3600" h="5698067">
                <a:moveTo>
                  <a:pt x="0" y="8467"/>
                </a:moveTo>
                <a:lnTo>
                  <a:pt x="863600" y="0"/>
                </a:lnTo>
                <a:lnTo>
                  <a:pt x="863600" y="16934"/>
                </a:lnTo>
                <a:lnTo>
                  <a:pt x="0" y="5698067"/>
                </a:lnTo>
                <a:lnTo>
                  <a:pt x="0" y="8467"/>
                </a:ln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sz="1800"/>
          </a:p>
        </p:txBody>
      </p:sp>
      <p:sp>
        <p:nvSpPr>
          <p:cNvPr id="16" name="フリーフォーム 15"/>
          <p:cNvSpPr/>
          <p:nvPr/>
        </p:nvSpPr>
        <p:spPr>
          <a:xfrm>
            <a:off x="10374369" y="3589868"/>
            <a:ext cx="1820807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sz="180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07460" y="2404534"/>
            <a:ext cx="7768959" cy="1646302"/>
          </a:xfrm>
        </p:spPr>
        <p:txBody>
          <a:bodyPr anchor="b">
            <a:noAutofit/>
          </a:bodyPr>
          <a:lstStyle>
            <a:lvl1pPr algn="r" latinLnBrk="0">
              <a:defRPr kumimoji="1" lang="ja-JP" sz="4800">
                <a:solidFill>
                  <a:schemeClr val="accent1"/>
                </a:solidFill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07460" y="4050834"/>
            <a:ext cx="7768959" cy="1096899"/>
          </a:xfrm>
        </p:spPr>
        <p:txBody>
          <a:bodyPr anchor="t"/>
          <a:lstStyle>
            <a:lvl1pPr marL="0" indent="0" algn="r" latinLnBrk="0">
              <a:buNone/>
              <a:defRPr kumimoji="1" lang="ja-JP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t>2018/2/6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757727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512" y="609600"/>
            <a:ext cx="8598907" cy="3403600"/>
          </a:xfrm>
        </p:spPr>
        <p:txBody>
          <a:bodyPr anchor="ctr">
            <a:normAutofit/>
          </a:bodyPr>
          <a:lstStyle>
            <a:lvl1pPr algn="l" latinLnBrk="0">
              <a:defRPr kumimoji="1" lang="ja-JP" sz="4400" b="0" cap="none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7512" y="4470400"/>
            <a:ext cx="8598907" cy="1570962"/>
          </a:xfrm>
        </p:spPr>
        <p:txBody>
          <a:bodyPr anchor="ctr">
            <a:normAutofit/>
          </a:bodyPr>
          <a:lstStyle>
            <a:lvl1pPr marL="0" indent="0" algn="l" latinLnBrk="0">
              <a:buNone/>
              <a:defRPr kumimoji="1" lang="ja-JP"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latinLnBrk="0">
              <a:buNone/>
              <a:defRPr kumimoji="1" lang="ja-JP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kumimoji="1" lang="ja-JP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t>2018/2/6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565848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キャプション付きの引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31577" y="609600"/>
            <a:ext cx="8096242" cy="3022600"/>
          </a:xfrm>
        </p:spPr>
        <p:txBody>
          <a:bodyPr anchor="ctr">
            <a:normAutofit/>
          </a:bodyPr>
          <a:lstStyle>
            <a:lvl1pPr algn="l" latinLnBrk="0">
              <a:defRPr kumimoji="1" lang="ja-JP" sz="4400" b="0" cap="none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7512" y="4470400"/>
            <a:ext cx="8598907" cy="1570962"/>
          </a:xfrm>
        </p:spPr>
        <p:txBody>
          <a:bodyPr anchor="ctr">
            <a:normAutofit/>
          </a:bodyPr>
          <a:lstStyle>
            <a:lvl1pPr marL="0" indent="0" algn="l" latinLnBrk="0">
              <a:buNone/>
              <a:defRPr kumimoji="1" lang="ja-JP" sz="18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457200" indent="0" latinLnBrk="0">
              <a:buNone/>
              <a:defRPr kumimoji="1" lang="ja-JP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kumimoji="1" lang="ja-JP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FF11F0EC-4F60-4544-9956-271209A740FE}" type="datetimeFigureOut">
              <a:rPr lang="en-US" altLang="ja-JP" smtClean="0"/>
              <a:pPr/>
              <a:t>2/6/2018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EC7A5AD-5AEC-42D0-A3BE-F46B40576360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23" name="テキスト プレースホルダー 9"/>
          <p:cNvSpPr>
            <a:spLocks noGrp="1"/>
          </p:cNvSpPr>
          <p:nvPr>
            <p:ph type="body" sz="quarter" idx="13"/>
          </p:nvPr>
        </p:nvSpPr>
        <p:spPr>
          <a:xfrm>
            <a:off x="1366495" y="3632200"/>
            <a:ext cx="7226406" cy="381000"/>
          </a:xfrm>
        </p:spPr>
        <p:txBody>
          <a:bodyPr anchor="ctr">
            <a:noAutofit/>
          </a:bodyPr>
          <a:lstStyle>
            <a:lvl1pPr marL="0" indent="0" latinLnBrk="0">
              <a:buFontTx/>
              <a:buNone/>
              <a:defRPr kumimoji="1" lang="ja-JP" sz="160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457200" indent="0" latinLnBrk="0">
              <a:buFontTx/>
              <a:buNone/>
              <a:defRPr kumimoji="1" lang="ja-JP"/>
            </a:lvl2pPr>
            <a:lvl3pPr marL="914400" indent="0" latinLnBrk="0">
              <a:buFontTx/>
              <a:buNone/>
              <a:defRPr kumimoji="1" lang="ja-JP"/>
            </a:lvl3pPr>
            <a:lvl4pPr marL="1371600" indent="0" latinLnBrk="0">
              <a:buFontTx/>
              <a:buNone/>
              <a:defRPr kumimoji="1" lang="ja-JP"/>
            </a:lvl4pPr>
            <a:lvl5pPr marL="1828800" indent="0" latinLnBrk="0">
              <a:buFontTx/>
              <a:buNone/>
              <a:defRPr kumimoji="1" lang="ja-JP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2011" y="790378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latinLnBrk="0">
              <a:spcBef>
                <a:spcPct val="0"/>
              </a:spcBef>
              <a:buNone/>
              <a:defRPr kumimoji="1" lang="ja-JP"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 latinLnBrk="0">
              <a:defRPr kumimoji="1" lang="ja-JP">
                <a:solidFill>
                  <a:schemeClr val="tx2"/>
                </a:solidFill>
              </a:defRPr>
            </a:lvl2pPr>
            <a:lvl3pPr latinLnBrk="0">
              <a:defRPr kumimoji="1" lang="ja-JP">
                <a:solidFill>
                  <a:schemeClr val="tx2"/>
                </a:solidFill>
              </a:defRPr>
            </a:lvl3pPr>
            <a:lvl4pPr latinLnBrk="0">
              <a:defRPr kumimoji="1" lang="ja-JP">
                <a:solidFill>
                  <a:schemeClr val="tx2"/>
                </a:solidFill>
              </a:defRPr>
            </a:lvl4pPr>
            <a:lvl5pPr latinLnBrk="0">
              <a:defRPr kumimoji="1" lang="ja-JP">
                <a:solidFill>
                  <a:schemeClr val="tx2"/>
                </a:solidFill>
              </a:defRPr>
            </a:lvl5pPr>
            <a:lvl6pPr latinLnBrk="0">
              <a:defRPr kumimoji="1" lang="ja-JP">
                <a:solidFill>
                  <a:schemeClr val="tx2"/>
                </a:solidFill>
              </a:defRPr>
            </a:lvl6pPr>
            <a:lvl7pPr latinLnBrk="0">
              <a:defRPr kumimoji="1" lang="ja-JP">
                <a:solidFill>
                  <a:schemeClr val="tx2"/>
                </a:solidFill>
              </a:defRPr>
            </a:lvl7pPr>
            <a:lvl8pPr latinLnBrk="0">
              <a:defRPr kumimoji="1" lang="ja-JP">
                <a:solidFill>
                  <a:schemeClr val="tx2"/>
                </a:solidFill>
              </a:defRPr>
            </a:lvl8pPr>
            <a:lvl9pPr latinLnBrk="0">
              <a:defRPr kumimoji="1" lang="ja-JP">
                <a:solidFill>
                  <a:schemeClr val="tx2"/>
                </a:solidFill>
              </a:defRPr>
            </a:lvl9pPr>
          </a:lstStyle>
          <a:p>
            <a:pPr lvl="0"/>
            <a:r>
              <a:rPr kumimoji="1" lang="ja-JP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"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895327" y="2886556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kumimoji="1" lang="ja-JP"/>
            </a:defPPr>
            <a:lvl1pPr lvl="0" latinLnBrk="0">
              <a:spcBef>
                <a:spcPct val="0"/>
              </a:spcBef>
              <a:buNone/>
              <a:defRPr kumimoji="1" lang="ja-JP" sz="8000" b="0" cap="all" baseline="0">
                <a:ln w="3175" cmpd="sng">
                  <a:noFill/>
                </a:ln>
                <a:effectLst/>
                <a:latin typeface="Arial"/>
                <a:ea typeface="+mj-ea"/>
                <a:cs typeface="Trebuchet MS"/>
              </a:defRPr>
            </a:lvl1pPr>
            <a:lvl2pPr latinLnBrk="0">
              <a:defRPr kumimoji="1" lang="ja-JP">
                <a:solidFill>
                  <a:schemeClr val="tx2"/>
                </a:solidFill>
              </a:defRPr>
            </a:lvl2pPr>
            <a:lvl3pPr latinLnBrk="0">
              <a:defRPr kumimoji="1" lang="ja-JP">
                <a:solidFill>
                  <a:schemeClr val="tx2"/>
                </a:solidFill>
              </a:defRPr>
            </a:lvl3pPr>
            <a:lvl4pPr latinLnBrk="0">
              <a:defRPr kumimoji="1" lang="ja-JP">
                <a:solidFill>
                  <a:schemeClr val="tx2"/>
                </a:solidFill>
              </a:defRPr>
            </a:lvl4pPr>
            <a:lvl5pPr latinLnBrk="0">
              <a:defRPr kumimoji="1" lang="ja-JP">
                <a:solidFill>
                  <a:schemeClr val="tx2"/>
                </a:solidFill>
              </a:defRPr>
            </a:lvl5pPr>
            <a:lvl6pPr latinLnBrk="0">
              <a:defRPr kumimoji="1" lang="ja-JP">
                <a:solidFill>
                  <a:schemeClr val="tx2"/>
                </a:solidFill>
              </a:defRPr>
            </a:lvl6pPr>
            <a:lvl7pPr latinLnBrk="0">
              <a:defRPr kumimoji="1" lang="ja-JP">
                <a:solidFill>
                  <a:schemeClr val="tx2"/>
                </a:solidFill>
              </a:defRPr>
            </a:lvl7pPr>
            <a:lvl8pPr latinLnBrk="0">
              <a:defRPr kumimoji="1" lang="ja-JP">
                <a:solidFill>
                  <a:schemeClr val="tx2"/>
                </a:solidFill>
              </a:defRPr>
            </a:lvl8pPr>
            <a:lvl9pPr latinLnBrk="0">
              <a:defRPr kumimoji="1" lang="ja-JP">
                <a:solidFill>
                  <a:schemeClr val="tx2"/>
                </a:solidFill>
              </a:defRPr>
            </a:lvl9pPr>
          </a:lstStyle>
          <a:p>
            <a:pPr lvl="0"/>
            <a:r>
              <a:rPr kumimoji="1" lang="ja-JP" sz="8000">
                <a:solidFill>
                  <a:schemeClr val="accent1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3599817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名前カー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512" y="1931988"/>
            <a:ext cx="8598907" cy="2595460"/>
          </a:xfrm>
        </p:spPr>
        <p:txBody>
          <a:bodyPr anchor="b">
            <a:normAutofit/>
          </a:bodyPr>
          <a:lstStyle>
            <a:lvl1pPr algn="l" latinLnBrk="0">
              <a:defRPr kumimoji="1" lang="ja-JP" sz="4400" b="0" cap="none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7512" y="4527448"/>
            <a:ext cx="8598907" cy="1513914"/>
          </a:xfrm>
        </p:spPr>
        <p:txBody>
          <a:bodyPr anchor="t">
            <a:normAutofit/>
          </a:bodyPr>
          <a:lstStyle>
            <a:lvl1pPr marL="0" indent="0" algn="l" latinLnBrk="0">
              <a:buNone/>
              <a:defRPr kumimoji="1" lang="ja-JP"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latinLnBrk="0">
              <a:buNone/>
              <a:defRPr kumimoji="1" lang="ja-JP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kumimoji="1" lang="ja-JP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t>2018/2/6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396703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と名前カー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31577" y="609600"/>
            <a:ext cx="8096242" cy="3022600"/>
          </a:xfrm>
        </p:spPr>
        <p:txBody>
          <a:bodyPr anchor="ctr">
            <a:normAutofit/>
          </a:bodyPr>
          <a:lstStyle>
            <a:lvl1pPr algn="l" latinLnBrk="0">
              <a:defRPr kumimoji="1" lang="ja-JP" sz="4400" b="0" cap="none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7512" y="4527448"/>
            <a:ext cx="8598907" cy="1513914"/>
          </a:xfrm>
        </p:spPr>
        <p:txBody>
          <a:bodyPr anchor="t">
            <a:normAutofit/>
          </a:bodyPr>
          <a:lstStyle>
            <a:lvl1pPr marL="0" indent="0" algn="l" latinLnBrk="0">
              <a:buNone/>
              <a:defRPr kumimoji="1" lang="ja-JP" sz="180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457200" indent="0" latinLnBrk="0">
              <a:buNone/>
              <a:defRPr kumimoji="1" lang="ja-JP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kumimoji="1" lang="ja-JP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FF11F0EC-4F60-4544-9956-271209A740FE}" type="datetimeFigureOut">
              <a:rPr lang="en-US" altLang="ja-JP" smtClean="0"/>
              <a:pPr/>
              <a:t>2/6/2018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EC7A5AD-5AEC-42D0-A3BE-F46B40576360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23" name="テキスト プレースホルダー 9"/>
          <p:cNvSpPr>
            <a:spLocks noGrp="1"/>
          </p:cNvSpPr>
          <p:nvPr>
            <p:ph type="body" sz="quarter" idx="13"/>
          </p:nvPr>
        </p:nvSpPr>
        <p:spPr>
          <a:xfrm>
            <a:off x="677509" y="4013200"/>
            <a:ext cx="8598908" cy="514248"/>
          </a:xfrm>
        </p:spPr>
        <p:txBody>
          <a:bodyPr anchor="b">
            <a:noAutofit/>
          </a:bodyPr>
          <a:lstStyle>
            <a:lvl1pPr marL="0" indent="0" latinLnBrk="0">
              <a:buFontTx/>
              <a:buNone/>
              <a:defRPr kumimoji="1" lang="ja-JP" sz="24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457200" indent="0" latinLnBrk="0">
              <a:buFontTx/>
              <a:buNone/>
              <a:defRPr kumimoji="1" lang="ja-JP"/>
            </a:lvl2pPr>
            <a:lvl3pPr marL="914400" indent="0" latinLnBrk="0">
              <a:buFontTx/>
              <a:buNone/>
              <a:defRPr kumimoji="1" lang="ja-JP"/>
            </a:lvl3pPr>
            <a:lvl4pPr marL="1371600" indent="0" latinLnBrk="0">
              <a:buFontTx/>
              <a:buNone/>
              <a:defRPr kumimoji="1" lang="ja-JP"/>
            </a:lvl4pPr>
            <a:lvl5pPr marL="1828800" indent="0" latinLnBrk="0">
              <a:buFontTx/>
              <a:buNone/>
              <a:defRPr kumimoji="1" lang="ja-JP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42011" y="790378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latinLnBrk="0">
              <a:spcBef>
                <a:spcPct val="0"/>
              </a:spcBef>
              <a:buNone/>
              <a:defRPr kumimoji="1" lang="ja-JP"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 latinLnBrk="0">
              <a:defRPr kumimoji="1" lang="ja-JP">
                <a:solidFill>
                  <a:schemeClr val="tx2"/>
                </a:solidFill>
              </a:defRPr>
            </a:lvl2pPr>
            <a:lvl3pPr latinLnBrk="0">
              <a:defRPr kumimoji="1" lang="ja-JP">
                <a:solidFill>
                  <a:schemeClr val="tx2"/>
                </a:solidFill>
              </a:defRPr>
            </a:lvl3pPr>
            <a:lvl4pPr latinLnBrk="0">
              <a:defRPr kumimoji="1" lang="ja-JP">
                <a:solidFill>
                  <a:schemeClr val="tx2"/>
                </a:solidFill>
              </a:defRPr>
            </a:lvl4pPr>
            <a:lvl5pPr latinLnBrk="0">
              <a:defRPr kumimoji="1" lang="ja-JP">
                <a:solidFill>
                  <a:schemeClr val="tx2"/>
                </a:solidFill>
              </a:defRPr>
            </a:lvl5pPr>
            <a:lvl6pPr latinLnBrk="0">
              <a:defRPr kumimoji="1" lang="ja-JP">
                <a:solidFill>
                  <a:schemeClr val="tx2"/>
                </a:solidFill>
              </a:defRPr>
            </a:lvl6pPr>
            <a:lvl7pPr latinLnBrk="0">
              <a:defRPr kumimoji="1" lang="ja-JP">
                <a:solidFill>
                  <a:schemeClr val="tx2"/>
                </a:solidFill>
              </a:defRPr>
            </a:lvl7pPr>
            <a:lvl8pPr latinLnBrk="0">
              <a:defRPr kumimoji="1" lang="ja-JP">
                <a:solidFill>
                  <a:schemeClr val="tx2"/>
                </a:solidFill>
              </a:defRPr>
            </a:lvl8pPr>
            <a:lvl9pPr latinLnBrk="0">
              <a:defRPr kumimoji="1" lang="ja-JP">
                <a:solidFill>
                  <a:schemeClr val="tx2"/>
                </a:solidFill>
              </a:defRPr>
            </a:lvl9pPr>
          </a:lstStyle>
          <a:p>
            <a:pPr lvl="0"/>
            <a:r>
              <a:rPr kumimoji="1" lang="ja-JP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"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8895327" y="2886556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kumimoji="1" lang="ja-JP"/>
            </a:defPPr>
            <a:lvl1pPr lvl="0" latinLnBrk="0">
              <a:spcBef>
                <a:spcPct val="0"/>
              </a:spcBef>
              <a:buNone/>
              <a:defRPr kumimoji="1" lang="ja-JP" sz="8000" b="0" cap="all" baseline="0">
                <a:ln w="3175" cmpd="sng">
                  <a:noFill/>
                </a:ln>
                <a:effectLst/>
                <a:latin typeface="Arial"/>
                <a:ea typeface="+mj-ea"/>
                <a:cs typeface="Trebuchet MS"/>
              </a:defRPr>
            </a:lvl1pPr>
            <a:lvl2pPr latinLnBrk="0">
              <a:defRPr kumimoji="1" lang="ja-JP">
                <a:solidFill>
                  <a:schemeClr val="tx2"/>
                </a:solidFill>
              </a:defRPr>
            </a:lvl2pPr>
            <a:lvl3pPr latinLnBrk="0">
              <a:defRPr kumimoji="1" lang="ja-JP">
                <a:solidFill>
                  <a:schemeClr val="tx2"/>
                </a:solidFill>
              </a:defRPr>
            </a:lvl3pPr>
            <a:lvl4pPr latinLnBrk="0">
              <a:defRPr kumimoji="1" lang="ja-JP">
                <a:solidFill>
                  <a:schemeClr val="tx2"/>
                </a:solidFill>
              </a:defRPr>
            </a:lvl4pPr>
            <a:lvl5pPr latinLnBrk="0">
              <a:defRPr kumimoji="1" lang="ja-JP">
                <a:solidFill>
                  <a:schemeClr val="tx2"/>
                </a:solidFill>
              </a:defRPr>
            </a:lvl5pPr>
            <a:lvl6pPr latinLnBrk="0">
              <a:defRPr kumimoji="1" lang="ja-JP">
                <a:solidFill>
                  <a:schemeClr val="tx2"/>
                </a:solidFill>
              </a:defRPr>
            </a:lvl6pPr>
            <a:lvl7pPr latinLnBrk="0">
              <a:defRPr kumimoji="1" lang="ja-JP">
                <a:solidFill>
                  <a:schemeClr val="tx2"/>
                </a:solidFill>
              </a:defRPr>
            </a:lvl7pPr>
            <a:lvl8pPr latinLnBrk="0">
              <a:defRPr kumimoji="1" lang="ja-JP">
                <a:solidFill>
                  <a:schemeClr val="tx2"/>
                </a:solidFill>
              </a:defRPr>
            </a:lvl8pPr>
            <a:lvl9pPr latinLnBrk="0">
              <a:defRPr kumimoji="1" lang="ja-JP">
                <a:solidFill>
                  <a:schemeClr val="tx2"/>
                </a:solidFill>
              </a:defRPr>
            </a:lvl9pPr>
          </a:lstStyle>
          <a:p>
            <a:pPr lvl="0"/>
            <a:r>
              <a:rPr kumimoji="1" lang="ja-JP" sz="8000">
                <a:solidFill>
                  <a:schemeClr val="accent1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36973988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または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978" y="609600"/>
            <a:ext cx="8590440" cy="3022600"/>
          </a:xfrm>
        </p:spPr>
        <p:txBody>
          <a:bodyPr anchor="ctr">
            <a:normAutofit/>
          </a:bodyPr>
          <a:lstStyle>
            <a:lvl1pPr algn="l" latinLnBrk="0">
              <a:defRPr kumimoji="1" lang="ja-JP" sz="4400" b="0" cap="none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7512" y="4527448"/>
            <a:ext cx="8598907" cy="1513914"/>
          </a:xfrm>
        </p:spPr>
        <p:txBody>
          <a:bodyPr anchor="t">
            <a:normAutofit/>
          </a:bodyPr>
          <a:lstStyle>
            <a:lvl1pPr marL="0" indent="0" algn="l" latinLnBrk="0">
              <a:buNone/>
              <a:defRPr kumimoji="1" lang="ja-JP"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latinLnBrk="0">
              <a:buNone/>
              <a:defRPr kumimoji="1" lang="ja-JP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kumimoji="1" lang="ja-JP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t>2018/2/6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t>‹#›</a:t>
            </a:fld>
            <a:endParaRPr kumimoji="1" lang="ja-JP"/>
          </a:p>
        </p:txBody>
      </p:sp>
      <p:sp>
        <p:nvSpPr>
          <p:cNvPr id="23" name="テキスト プレースホルダー 9"/>
          <p:cNvSpPr>
            <a:spLocks noGrp="1"/>
          </p:cNvSpPr>
          <p:nvPr>
            <p:ph type="body" sz="quarter" idx="13"/>
          </p:nvPr>
        </p:nvSpPr>
        <p:spPr>
          <a:xfrm>
            <a:off x="677509" y="4013200"/>
            <a:ext cx="8598908" cy="514248"/>
          </a:xfrm>
        </p:spPr>
        <p:txBody>
          <a:bodyPr anchor="b">
            <a:noAutofit/>
          </a:bodyPr>
          <a:lstStyle>
            <a:lvl1pPr marL="0" indent="0" latinLnBrk="0">
              <a:buFontTx/>
              <a:buNone/>
              <a:defRPr kumimoji="1" lang="ja-JP" sz="2400">
                <a:solidFill>
                  <a:schemeClr val="accent1"/>
                </a:solidFill>
              </a:defRPr>
            </a:lvl1pPr>
            <a:lvl2pPr marL="457200" indent="0" latinLnBrk="0">
              <a:buFontTx/>
              <a:buNone/>
              <a:defRPr kumimoji="1" lang="ja-JP"/>
            </a:lvl2pPr>
            <a:lvl3pPr marL="914400" indent="0" latinLnBrk="0">
              <a:buFontTx/>
              <a:buNone/>
              <a:defRPr kumimoji="1" lang="ja-JP"/>
            </a:lvl3pPr>
            <a:lvl4pPr marL="1371600" indent="0" latinLnBrk="0">
              <a:buFontTx/>
              <a:buNone/>
              <a:defRPr kumimoji="1" lang="ja-JP"/>
            </a:lvl4pPr>
            <a:lvl5pPr marL="1828800" indent="0" latinLnBrk="0">
              <a:buFontTx/>
              <a:buNone/>
              <a:defRPr kumimoji="1" lang="ja-JP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04312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t>2018/2/6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1508095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969749" y="609600"/>
            <a:ext cx="1305083" cy="5251451"/>
          </a:xfrm>
        </p:spPr>
        <p:txBody>
          <a:bodyPr vert="vert" anchor="ctr"/>
          <a:lstStyle/>
          <a:p>
            <a:r>
              <a:rPr kumimoji="1" lang="ja-JP" altLang="en-US" smtClean="0"/>
              <a:t>マスター タイトルの書式設定</a:t>
            </a:r>
            <a:endParaRPr kumimoji="1" lang="ja-JP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77511" y="609600"/>
            <a:ext cx="7061989" cy="5251450"/>
          </a:xfrm>
        </p:spPr>
        <p:txBody>
          <a:bodyPr vert="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t>2018/2/6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4029164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latinLnBrk="0">
              <a:defRPr kumimoji="1" lang="ja-JP" sz="2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t>2018/2/6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556283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512" y="2700868"/>
            <a:ext cx="8598907" cy="1826581"/>
          </a:xfrm>
        </p:spPr>
        <p:txBody>
          <a:bodyPr anchor="b">
            <a:normAutofit/>
          </a:bodyPr>
          <a:lstStyle>
            <a:lvl1pPr algn="l" latinLnBrk="0">
              <a:defRPr kumimoji="1" lang="ja-JP" sz="2800" b="0" cap="none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7512" y="4527448"/>
            <a:ext cx="8598907" cy="860400"/>
          </a:xfrm>
        </p:spPr>
        <p:txBody>
          <a:bodyPr anchor="t">
            <a:normAutofit/>
          </a:bodyPr>
          <a:lstStyle>
            <a:lvl1pPr marL="0" indent="0" algn="l" latinLnBrk="0">
              <a:buNone/>
              <a:defRPr kumimoji="1" lang="ja-JP"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latinLnBrk="0">
              <a:buNone/>
              <a:defRPr kumimoji="1" lang="ja-JP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kumimoji="1" lang="ja-JP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t>2018/2/6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477949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77511" y="2160589"/>
            <a:ext cx="4185125" cy="3880772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91296" y="2160590"/>
            <a:ext cx="4185124" cy="388077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t>2018/2/6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687616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kumimoji="1" lang="ja-JP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922" y="2160983"/>
            <a:ext cx="4186713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kumimoji="1" lang="ja-JP" sz="2000" b="0"/>
            </a:lvl1pPr>
            <a:lvl2pPr marL="457200" indent="0" latinLnBrk="0">
              <a:buNone/>
              <a:defRPr kumimoji="1" lang="ja-JP" sz="2000" b="1"/>
            </a:lvl2pPr>
            <a:lvl3pPr marL="914400" indent="0" latinLnBrk="0">
              <a:buNone/>
              <a:defRPr kumimoji="1" lang="ja-JP" sz="1800" b="1"/>
            </a:lvl3pPr>
            <a:lvl4pPr marL="1371600" indent="0" latinLnBrk="0">
              <a:buNone/>
              <a:defRPr kumimoji="1" lang="ja-JP" sz="1600" b="1"/>
            </a:lvl4pPr>
            <a:lvl5pPr marL="1828800" indent="0" latinLnBrk="0">
              <a:buNone/>
              <a:defRPr kumimoji="1" lang="ja-JP" sz="1600" b="1"/>
            </a:lvl5pPr>
            <a:lvl6pPr marL="2286000" indent="0" latinLnBrk="0">
              <a:buNone/>
              <a:defRPr kumimoji="1" lang="ja-JP" sz="1600" b="1"/>
            </a:lvl6pPr>
            <a:lvl7pPr marL="2743200" indent="0" latinLnBrk="0">
              <a:buNone/>
              <a:defRPr kumimoji="1" lang="ja-JP" sz="1600" b="1"/>
            </a:lvl7pPr>
            <a:lvl8pPr marL="3200400" indent="0" latinLnBrk="0">
              <a:buNone/>
              <a:defRPr kumimoji="1" lang="ja-JP" sz="1600" b="1"/>
            </a:lvl8pPr>
            <a:lvl9pPr marL="3657600" indent="0" latinLnBrk="0">
              <a:buNone/>
              <a:defRPr kumimoji="1" lang="ja-JP"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75922" y="2737246"/>
            <a:ext cx="4186713" cy="3304117"/>
          </a:xfrm>
        </p:spPr>
        <p:txBody>
          <a:bodyPr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89709" y="2160983"/>
            <a:ext cx="4186708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kumimoji="1" lang="ja-JP" sz="2000" b="0"/>
            </a:lvl1pPr>
            <a:lvl2pPr marL="457200" indent="0" latinLnBrk="0">
              <a:buNone/>
              <a:defRPr kumimoji="1" lang="ja-JP" sz="2000" b="1"/>
            </a:lvl2pPr>
            <a:lvl3pPr marL="914400" indent="0" latinLnBrk="0">
              <a:buNone/>
              <a:defRPr kumimoji="1" lang="ja-JP" sz="1800" b="1"/>
            </a:lvl3pPr>
            <a:lvl4pPr marL="1371600" indent="0" latinLnBrk="0">
              <a:buNone/>
              <a:defRPr kumimoji="1" lang="ja-JP" sz="1600" b="1"/>
            </a:lvl4pPr>
            <a:lvl5pPr marL="1828800" indent="0" latinLnBrk="0">
              <a:buNone/>
              <a:defRPr kumimoji="1" lang="ja-JP" sz="1600" b="1"/>
            </a:lvl5pPr>
            <a:lvl6pPr marL="2286000" indent="0" latinLnBrk="0">
              <a:buNone/>
              <a:defRPr kumimoji="1" lang="ja-JP" sz="1600" b="1"/>
            </a:lvl6pPr>
            <a:lvl7pPr marL="2743200" indent="0" latinLnBrk="0">
              <a:buNone/>
              <a:defRPr kumimoji="1" lang="ja-JP" sz="1600" b="1"/>
            </a:lvl7pPr>
            <a:lvl8pPr marL="3200400" indent="0" latinLnBrk="0">
              <a:buNone/>
              <a:defRPr kumimoji="1" lang="ja-JP" sz="1600" b="1"/>
            </a:lvl8pPr>
            <a:lvl9pPr marL="3657600" indent="0" latinLnBrk="0">
              <a:buNone/>
              <a:defRPr kumimoji="1" lang="ja-JP"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89710" y="2737246"/>
            <a:ext cx="4186707" cy="3304117"/>
          </a:xfrm>
        </p:spPr>
        <p:txBody>
          <a:bodyPr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t>2018/2/6</a:t>
            </a:fld>
            <a:endParaRPr kumimoji="1" 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350331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511" y="609600"/>
            <a:ext cx="8598907" cy="132080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t>2018/2/6</a:t>
            </a:fld>
            <a:endParaRPr kumimoji="1" 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195165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t>2018/2/6</a:t>
            </a:fld>
            <a:endParaRPr kumimoji="1" 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897867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キャプション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510" y="1498604"/>
            <a:ext cx="3855532" cy="1278466"/>
          </a:xfrm>
        </p:spPr>
        <p:txBody>
          <a:bodyPr anchor="b">
            <a:normAutofit/>
          </a:bodyPr>
          <a:lstStyle>
            <a:lvl1pPr latinLnBrk="0">
              <a:defRPr kumimoji="1" lang="ja-JP" sz="2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1701" y="514925"/>
            <a:ext cx="4514717" cy="5526437"/>
          </a:xfrm>
        </p:spPr>
        <p:txBody>
          <a:bodyPr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77510" y="2777069"/>
            <a:ext cx="3855532" cy="2584449"/>
          </a:xfrm>
        </p:spPr>
        <p:txBody>
          <a:bodyPr>
            <a:normAutofit/>
          </a:bodyPr>
          <a:lstStyle>
            <a:lvl1pPr marL="0" indent="0" latinLnBrk="0">
              <a:buNone/>
              <a:defRPr kumimoji="1" lang="ja-JP" sz="1400"/>
            </a:lvl1pPr>
            <a:lvl2pPr marL="457063" indent="0" latinLnBrk="0">
              <a:buNone/>
              <a:defRPr kumimoji="1" lang="ja-JP" sz="1400"/>
            </a:lvl2pPr>
            <a:lvl3pPr marL="914126" indent="0" latinLnBrk="0">
              <a:buNone/>
              <a:defRPr kumimoji="1" lang="ja-JP" sz="1200"/>
            </a:lvl3pPr>
            <a:lvl4pPr marL="1371189" indent="0" latinLnBrk="0">
              <a:buNone/>
              <a:defRPr kumimoji="1" lang="ja-JP" sz="1000"/>
            </a:lvl4pPr>
            <a:lvl5pPr marL="1828251" indent="0" latinLnBrk="0">
              <a:buNone/>
              <a:defRPr kumimoji="1" lang="ja-JP" sz="1000"/>
            </a:lvl5pPr>
            <a:lvl6pPr marL="2285314" indent="0" latinLnBrk="0">
              <a:buNone/>
              <a:defRPr kumimoji="1" lang="ja-JP" sz="1000"/>
            </a:lvl6pPr>
            <a:lvl7pPr marL="2742377" indent="0" latinLnBrk="0">
              <a:buNone/>
              <a:defRPr kumimoji="1" lang="ja-JP" sz="1000"/>
            </a:lvl7pPr>
            <a:lvl8pPr marL="3199440" indent="0" latinLnBrk="0">
              <a:buNone/>
              <a:defRPr kumimoji="1" lang="ja-JP" sz="1000"/>
            </a:lvl8pPr>
            <a:lvl9pPr marL="3656503" indent="0" latinLnBrk="0">
              <a:buNone/>
              <a:defRPr kumimoji="1" lang="ja-JP"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t>2018/2/6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721625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画像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511" y="4800600"/>
            <a:ext cx="8598906" cy="566738"/>
          </a:xfrm>
        </p:spPr>
        <p:txBody>
          <a:bodyPr anchor="b">
            <a:normAutofit/>
          </a:bodyPr>
          <a:lstStyle>
            <a:lvl1pPr algn="l" latinLnBrk="0">
              <a:defRPr kumimoji="1" lang="ja-JP" sz="2400"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dirty="0"/>
          </a:p>
        </p:txBody>
      </p:sp>
      <p:sp>
        <p:nvSpPr>
          <p:cNvPr id="3" name="画像プレースホルダー 2"/>
          <p:cNvSpPr>
            <a:spLocks noGrp="1" noChangeAspect="1"/>
          </p:cNvSpPr>
          <p:nvPr>
            <p:ph type="pic" idx="1"/>
          </p:nvPr>
        </p:nvSpPr>
        <p:spPr>
          <a:xfrm>
            <a:off x="677511" y="609600"/>
            <a:ext cx="8598907" cy="3845718"/>
          </a:xfrm>
        </p:spPr>
        <p:txBody>
          <a:bodyPr anchor="ctr">
            <a:normAutofit/>
          </a:bodyPr>
          <a:lstStyle>
            <a:lvl1pPr marL="0" indent="0" algn="ctr" latinLnBrk="0">
              <a:buNone/>
              <a:defRPr kumimoji="1" lang="ja-JP" sz="1600"/>
            </a:lvl1pPr>
            <a:lvl2pPr marL="457200" indent="0" latinLnBrk="0">
              <a:buNone/>
              <a:defRPr kumimoji="1" lang="ja-JP" sz="2800"/>
            </a:lvl2pPr>
            <a:lvl3pPr marL="914400" indent="0" latinLnBrk="0">
              <a:buNone/>
              <a:defRPr kumimoji="1" lang="ja-JP" sz="2400"/>
            </a:lvl3pPr>
            <a:lvl4pPr marL="1371600" indent="0" latinLnBrk="0">
              <a:buNone/>
              <a:defRPr kumimoji="1" lang="ja-JP" sz="2000"/>
            </a:lvl4pPr>
            <a:lvl5pPr marL="1828800" indent="0" latinLnBrk="0">
              <a:buNone/>
              <a:defRPr kumimoji="1" lang="ja-JP" sz="2000"/>
            </a:lvl5pPr>
            <a:lvl6pPr marL="2286000" indent="0" latinLnBrk="0">
              <a:buNone/>
              <a:defRPr kumimoji="1" lang="ja-JP" sz="2000"/>
            </a:lvl6pPr>
            <a:lvl7pPr marL="2743200" indent="0" latinLnBrk="0">
              <a:buNone/>
              <a:defRPr kumimoji="1" lang="ja-JP" sz="2000"/>
            </a:lvl7pPr>
            <a:lvl8pPr marL="3200400" indent="0" latinLnBrk="0">
              <a:buNone/>
              <a:defRPr kumimoji="1" lang="ja-JP" sz="2000"/>
            </a:lvl8pPr>
            <a:lvl9pPr marL="3657600" indent="0" latinLnBrk="0">
              <a:buNone/>
              <a:defRPr kumimoji="1" lang="ja-JP" sz="2000"/>
            </a:lvl9pPr>
          </a:lstStyle>
          <a:p>
            <a:r>
              <a:rPr kumimoji="1" lang="ja-JP" altLang="en-US" smtClean="0"/>
              <a:t>図を追加</a:t>
            </a:r>
            <a:endParaRPr kumimoji="1" lang="ja-JP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77511" y="5367338"/>
            <a:ext cx="8598906" cy="674024"/>
          </a:xfrm>
        </p:spPr>
        <p:txBody>
          <a:bodyPr>
            <a:normAutofit/>
          </a:bodyPr>
          <a:lstStyle>
            <a:lvl1pPr marL="0" indent="0" latinLnBrk="0">
              <a:buNone/>
              <a:defRPr kumimoji="1" lang="ja-JP" sz="1200"/>
            </a:lvl1pPr>
            <a:lvl2pPr marL="457200" indent="0" latinLnBrk="0">
              <a:buNone/>
              <a:defRPr kumimoji="1" lang="ja-JP" sz="1200"/>
            </a:lvl2pPr>
            <a:lvl3pPr marL="914400" indent="0" latinLnBrk="0">
              <a:buNone/>
              <a:defRPr kumimoji="1" lang="ja-JP" sz="1000"/>
            </a:lvl3pPr>
            <a:lvl4pPr marL="1371600" indent="0" latinLnBrk="0">
              <a:buNone/>
              <a:defRPr kumimoji="1" lang="ja-JP" sz="900"/>
            </a:lvl4pPr>
            <a:lvl5pPr marL="1828800" indent="0" latinLnBrk="0">
              <a:buNone/>
              <a:defRPr kumimoji="1" lang="ja-JP" sz="900"/>
            </a:lvl5pPr>
            <a:lvl6pPr marL="2286000" indent="0" latinLnBrk="0">
              <a:buNone/>
              <a:defRPr kumimoji="1" lang="ja-JP" sz="900"/>
            </a:lvl6pPr>
            <a:lvl7pPr marL="2743200" indent="0" latinLnBrk="0">
              <a:buNone/>
              <a:defRPr kumimoji="1" lang="ja-JP" sz="900"/>
            </a:lvl7pPr>
            <a:lvl8pPr marL="3200400" indent="0" latinLnBrk="0">
              <a:buNone/>
              <a:defRPr kumimoji="1" lang="ja-JP" sz="900"/>
            </a:lvl8pPr>
            <a:lvl9pPr marL="3657600" indent="0" latinLnBrk="0">
              <a:buNone/>
              <a:defRPr kumimoji="1" lang="ja-JP"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t>2018/2/6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4290783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 flipV="1">
            <a:off x="7427201" y="3681414"/>
            <a:ext cx="4764799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9373453" y="0"/>
            <a:ext cx="1219518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フリーフォーム 8"/>
          <p:cNvSpPr/>
          <p:nvPr/>
        </p:nvSpPr>
        <p:spPr>
          <a:xfrm>
            <a:off x="9188726" y="-8467"/>
            <a:ext cx="3006450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sz="18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フリーフォーム 9"/>
          <p:cNvSpPr/>
          <p:nvPr/>
        </p:nvSpPr>
        <p:spPr>
          <a:xfrm>
            <a:off x="9603701" y="-8467"/>
            <a:ext cx="2591475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sz="18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フリーフォーム 10"/>
          <p:cNvSpPr/>
          <p:nvPr/>
        </p:nvSpPr>
        <p:spPr>
          <a:xfrm>
            <a:off x="8934660" y="3048000"/>
            <a:ext cx="3260516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sz="18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フリーフォーム 11"/>
          <p:cNvSpPr/>
          <p:nvPr/>
        </p:nvSpPr>
        <p:spPr>
          <a:xfrm>
            <a:off x="9341166" y="-8467"/>
            <a:ext cx="2854010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sz="18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フリーフォーム 12"/>
          <p:cNvSpPr/>
          <p:nvPr/>
        </p:nvSpPr>
        <p:spPr>
          <a:xfrm>
            <a:off x="10907908" y="-8467"/>
            <a:ext cx="1287268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sz="18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フリーフォーム 13"/>
          <p:cNvSpPr/>
          <p:nvPr/>
        </p:nvSpPr>
        <p:spPr>
          <a:xfrm>
            <a:off x="10941783" y="-8468"/>
            <a:ext cx="1270575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sz="18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フリーフォーム 14"/>
          <p:cNvSpPr/>
          <p:nvPr/>
        </p:nvSpPr>
        <p:spPr>
          <a:xfrm>
            <a:off x="10374369" y="3589868"/>
            <a:ext cx="1820807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sz="18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フリーフォーム 15"/>
          <p:cNvSpPr/>
          <p:nvPr/>
        </p:nvSpPr>
        <p:spPr>
          <a:xfrm>
            <a:off x="-8469" y="4013201"/>
            <a:ext cx="457319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kumimoji="1" lang="ja-JP" sz="18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77511" y="609600"/>
            <a:ext cx="8598907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kumimoji="1" lang="ja-JP" dirty="0"/>
              <a:t>マスター タイトルのスタイルを編集するには、ここをクリック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7511" y="2160590"/>
            <a:ext cx="8598907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dirty="0"/>
              <a:t>マスター テキストのスタイルを編集するには、ここをクリック</a:t>
            </a:r>
          </a:p>
          <a:p>
            <a:pPr lvl="1"/>
            <a:r>
              <a:rPr kumimoji="1" lang="ja-JP" dirty="0"/>
              <a:t>第 2 レベル</a:t>
            </a:r>
          </a:p>
          <a:p>
            <a:pPr lvl="2"/>
            <a:r>
              <a:rPr kumimoji="1" lang="ja-JP" dirty="0"/>
              <a:t>第 3 レベル</a:t>
            </a:r>
          </a:p>
          <a:p>
            <a:pPr lvl="3"/>
            <a:r>
              <a:rPr kumimoji="1" lang="ja-JP" dirty="0"/>
              <a:t>第 4 レベル</a:t>
            </a:r>
          </a:p>
          <a:p>
            <a:pPr lvl="4"/>
            <a:r>
              <a:rPr kumimoji="1" lang="ja-JP" dirty="0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7207010" y="6041363"/>
            <a:ext cx="912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kumimoji="1" lang="ja-JP" sz="9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en-US" altLang="ja-JP" dirty="0" smtClean="0"/>
              <a:t>2012/11/14</a:t>
            </a:r>
            <a:endParaRPr lang="en-US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677511" y="6041363"/>
            <a:ext cx="62992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kumimoji="1" lang="ja-JP" sz="9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592901" y="6041363"/>
            <a:ext cx="683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kumimoji="1" lang="ja-JP" sz="90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EC7A5AD-5AEC-42D0-A3BE-F46B40576360}" type="slidenum">
              <a:rPr lang="en-US" altLang="ja-JP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419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lang="ja-JP" sz="2800" kern="1200">
          <a:solidFill>
            <a:schemeClr val="accent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eaLnBrk="1" latinLnBrk="0" hangingPunct="1">
        <a:defRPr kumimoji="1" lang="ja-JP">
          <a:solidFill>
            <a:schemeClr val="tx2"/>
          </a:solidFill>
        </a:defRPr>
      </a:lvl2pPr>
      <a:lvl3pPr eaLnBrk="1" latinLnBrk="0" hangingPunct="1">
        <a:defRPr kumimoji="1" lang="ja-JP">
          <a:solidFill>
            <a:schemeClr val="tx2"/>
          </a:solidFill>
        </a:defRPr>
      </a:lvl3pPr>
      <a:lvl4pPr eaLnBrk="1" latinLnBrk="0" hangingPunct="1">
        <a:defRPr kumimoji="1" lang="ja-JP">
          <a:solidFill>
            <a:schemeClr val="tx2"/>
          </a:solidFill>
        </a:defRPr>
      </a:lvl4pPr>
      <a:lvl5pPr eaLnBrk="1" latinLnBrk="0" hangingPunct="1">
        <a:defRPr kumimoji="1" lang="ja-JP">
          <a:solidFill>
            <a:schemeClr val="tx2"/>
          </a:solidFill>
        </a:defRPr>
      </a:lvl5pPr>
      <a:lvl6pPr eaLnBrk="1" latinLnBrk="0" hangingPunct="1">
        <a:defRPr kumimoji="1" lang="ja-JP">
          <a:solidFill>
            <a:schemeClr val="tx2"/>
          </a:solidFill>
        </a:defRPr>
      </a:lvl6pPr>
      <a:lvl7pPr eaLnBrk="1" latinLnBrk="0" hangingPunct="1">
        <a:defRPr kumimoji="1" lang="ja-JP">
          <a:solidFill>
            <a:schemeClr val="tx2"/>
          </a:solidFill>
        </a:defRPr>
      </a:lvl7pPr>
      <a:lvl8pPr eaLnBrk="1" latinLnBrk="0" hangingPunct="1">
        <a:defRPr kumimoji="1" lang="ja-JP">
          <a:solidFill>
            <a:schemeClr val="tx2"/>
          </a:solidFill>
        </a:defRPr>
      </a:lvl8pPr>
      <a:lvl9pPr eaLnBrk="1" latinLnBrk="0" hangingPunct="1">
        <a:defRPr kumimoji="1" lang="ja-JP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lang="ja-JP" sz="1800" kern="1200">
          <a:solidFill>
            <a:schemeClr val="tx1">
              <a:lumMod val="75000"/>
              <a:lumOff val="25000"/>
            </a:schemeClr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lang="ja-JP" sz="1600" kern="1200">
          <a:solidFill>
            <a:schemeClr val="tx1">
              <a:lumMod val="75000"/>
              <a:lumOff val="25000"/>
            </a:schemeClr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lang="ja-JP" sz="1400" kern="1200">
          <a:solidFill>
            <a:schemeClr val="tx1">
              <a:lumMod val="75000"/>
              <a:lumOff val="25000"/>
            </a:schemeClr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lang="ja-JP" sz="1200" kern="1200">
          <a:solidFill>
            <a:schemeClr val="tx1">
              <a:lumMod val="75000"/>
              <a:lumOff val="25000"/>
            </a:schemeClr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lang="ja-JP" sz="1200" kern="1200">
          <a:solidFill>
            <a:schemeClr val="tx1">
              <a:lumMod val="75000"/>
              <a:lumOff val="25000"/>
            </a:schemeClr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lang="ja-JP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lang="ja-JP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lang="ja-JP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lang="ja-JP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kumimoji="1" lang="ja-JP"/>
      </a:defPPr>
      <a:lvl1pPr marL="0" algn="l" defTabSz="4572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6" name="長方形 8"/>
          <p:cNvSpPr>
            <a:spLocks noGrp="1" noChangeArrowheads="1"/>
          </p:cNvSpPr>
          <p:nvPr>
            <p:ph type="ctrTitle"/>
          </p:nvPr>
        </p:nvSpPr>
        <p:spPr>
          <a:xfrm>
            <a:off x="1455702" y="1817937"/>
            <a:ext cx="7768959" cy="1646302"/>
          </a:xfrm>
        </p:spPr>
        <p:txBody>
          <a:bodyPr/>
          <a:lstStyle/>
          <a:p>
            <a:r>
              <a:rPr lang="en-US" altLang="ja-JP" sz="5400" dirty="0" smtClean="0"/>
              <a:t>Protection of Medicinal Inventions in Japan</a:t>
            </a:r>
            <a:endParaRPr kumimoji="1" lang="ja-JP" sz="5400" dirty="0"/>
          </a:p>
        </p:txBody>
      </p:sp>
      <p:sp>
        <p:nvSpPr>
          <p:cNvPr id="89097" name="長方形 9"/>
          <p:cNvSpPr>
            <a:spLocks noGrp="1" noChangeArrowheads="1"/>
          </p:cNvSpPr>
          <p:nvPr>
            <p:ph type="subTitle" idx="1"/>
          </p:nvPr>
        </p:nvSpPr>
        <p:spPr>
          <a:xfrm>
            <a:off x="1507460" y="4115027"/>
            <a:ext cx="7768959" cy="1096899"/>
          </a:xfrm>
        </p:spPr>
        <p:txBody>
          <a:bodyPr>
            <a:noAutofit/>
          </a:bodyPr>
          <a:lstStyle/>
          <a:p>
            <a:r>
              <a:rPr kumimoji="1" lang="en-US" altLang="ja-JP" sz="2800" dirty="0" smtClean="0"/>
              <a:t>IWATANI PATENT OFFICE</a:t>
            </a:r>
          </a:p>
          <a:p>
            <a:r>
              <a:rPr kumimoji="1" lang="en-US" altLang="ja-JP" sz="2800" dirty="0" smtClean="0"/>
              <a:t>PRESIDENT, PATENT ATTORNEY</a:t>
            </a:r>
          </a:p>
          <a:p>
            <a:r>
              <a:rPr kumimoji="1" lang="ja-JP" altLang="en-US" sz="2800" dirty="0" smtClean="0"/>
              <a:t>　</a:t>
            </a:r>
            <a:r>
              <a:rPr kumimoji="1" lang="en-US" altLang="ja-JP" sz="2800" dirty="0" smtClean="0"/>
              <a:t>Ryo Iwatani</a:t>
            </a:r>
          </a:p>
          <a:p>
            <a:r>
              <a:rPr kumimoji="1" lang="en-US" altLang="ja-JP" sz="2800" dirty="0" smtClean="0"/>
              <a:t>February 17, 2018</a:t>
            </a:r>
            <a:r>
              <a:rPr kumimoji="1" lang="ja-JP" altLang="en-US" sz="2800" dirty="0" smtClean="0"/>
              <a:t>　</a:t>
            </a:r>
            <a:endParaRPr kumimoji="1" lang="ja-JP" sz="2800" dirty="0"/>
          </a:p>
        </p:txBody>
      </p:sp>
    </p:spTree>
    <p:extLst>
      <p:ext uri="{BB962C8B-B14F-4D97-AF65-F5344CB8AC3E}">
        <p14:creationId xmlns:p14="http://schemas.microsoft.com/office/powerpoint/2010/main" val="2387950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長方形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ja-JP" sz="6600" dirty="0" smtClean="0"/>
              <a:t>7. Examples of </a:t>
            </a:r>
            <a:r>
              <a:rPr lang="en-US" altLang="ja-JP" sz="6600" dirty="0"/>
              <a:t>medicinal invention</a:t>
            </a:r>
            <a:endParaRPr kumimoji="1" lang="ja-JP" sz="6600" dirty="0"/>
          </a:p>
        </p:txBody>
      </p:sp>
      <p:sp>
        <p:nvSpPr>
          <p:cNvPr id="86019" name="長方形 3"/>
          <p:cNvSpPr>
            <a:spLocks noGrp="1" noChangeArrowheads="1"/>
          </p:cNvSpPr>
          <p:nvPr>
            <p:ph idx="1"/>
          </p:nvPr>
        </p:nvSpPr>
        <p:spPr>
          <a:xfrm>
            <a:off x="976138" y="3099759"/>
            <a:ext cx="8598907" cy="54226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800" dirty="0" smtClean="0">
                <a:solidFill>
                  <a:schemeClr val="tx1"/>
                </a:solidFill>
              </a:rPr>
              <a:t>7.2 </a:t>
            </a:r>
            <a:r>
              <a:rPr lang="en-US" altLang="ja-JP" sz="2800" dirty="0"/>
              <a:t>A therapeutic agent which shows a remarkable effect by applying to a </a:t>
            </a:r>
            <a:r>
              <a:rPr lang="en-US" altLang="ja-JP" sz="2800" dirty="0" smtClean="0"/>
              <a:t>specific disease </a:t>
            </a:r>
            <a:r>
              <a:rPr lang="en-US" altLang="ja-JP" sz="2800" dirty="0"/>
              <a:t>in a specific dosage or </a:t>
            </a:r>
            <a:r>
              <a:rPr lang="en-US" altLang="ja-JP" sz="2800" dirty="0" smtClean="0"/>
              <a:t>administration</a:t>
            </a:r>
          </a:p>
        </p:txBody>
      </p:sp>
    </p:spTree>
    <p:extLst>
      <p:ext uri="{BB962C8B-B14F-4D97-AF65-F5344CB8AC3E}">
        <p14:creationId xmlns:p14="http://schemas.microsoft.com/office/powerpoint/2010/main" val="2551794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長方形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ja-JP" sz="6600" dirty="0" smtClean="0"/>
              <a:t>7. Examples of </a:t>
            </a:r>
            <a:r>
              <a:rPr lang="en-US" altLang="ja-JP" sz="6600" dirty="0"/>
              <a:t>medicinal invention</a:t>
            </a:r>
            <a:endParaRPr kumimoji="1" lang="ja-JP" sz="6600" dirty="0"/>
          </a:p>
        </p:txBody>
      </p:sp>
      <p:sp>
        <p:nvSpPr>
          <p:cNvPr id="86019" name="長方形 3"/>
          <p:cNvSpPr>
            <a:spLocks noGrp="1" noChangeArrowheads="1"/>
          </p:cNvSpPr>
          <p:nvPr>
            <p:ph idx="1"/>
          </p:nvPr>
        </p:nvSpPr>
        <p:spPr>
          <a:xfrm>
            <a:off x="928513" y="2699709"/>
            <a:ext cx="8598907" cy="542262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u"/>
            </a:pPr>
            <a:r>
              <a:rPr lang="en-US" altLang="ja-JP" sz="2400" dirty="0" smtClean="0">
                <a:solidFill>
                  <a:schemeClr val="tx1"/>
                </a:solidFill>
              </a:rPr>
              <a:t>Patentable</a:t>
            </a:r>
          </a:p>
          <a:p>
            <a:pPr marL="0" indent="0">
              <a:buNone/>
            </a:pPr>
            <a:r>
              <a:rPr lang="en-US" altLang="ja-JP" sz="2400" dirty="0" smtClean="0">
                <a:solidFill>
                  <a:schemeClr val="tx1"/>
                </a:solidFill>
              </a:rPr>
              <a:t>Anti-asthmatic agent comprising </a:t>
            </a:r>
            <a:r>
              <a:rPr lang="en-US" altLang="ja-JP" sz="2400" dirty="0">
                <a:solidFill>
                  <a:schemeClr val="tx1"/>
                </a:solidFill>
              </a:rPr>
              <a:t>the compound A characterized in that the compound A is </a:t>
            </a:r>
            <a:r>
              <a:rPr lang="en-US" altLang="ja-JP" sz="2400" dirty="0" smtClean="0">
                <a:solidFill>
                  <a:schemeClr val="tx1"/>
                </a:solidFill>
              </a:rPr>
              <a:t>administered in </a:t>
            </a:r>
            <a:r>
              <a:rPr lang="en-US" altLang="ja-JP" sz="2400" dirty="0">
                <a:solidFill>
                  <a:schemeClr val="tx1"/>
                </a:solidFill>
              </a:rPr>
              <a:t>an amount of </a:t>
            </a:r>
            <a:r>
              <a:rPr lang="en-US" altLang="ja-JP" sz="2400" dirty="0">
                <a:solidFill>
                  <a:srgbClr val="FF0000"/>
                </a:solidFill>
              </a:rPr>
              <a:t>30 to 40 </a:t>
            </a:r>
            <a:r>
              <a:rPr lang="en-US" altLang="ja-JP" sz="2400" dirty="0" err="1">
                <a:solidFill>
                  <a:srgbClr val="FF0000"/>
                </a:solidFill>
              </a:rPr>
              <a:t>μ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g</a:t>
            </a:r>
            <a:r>
              <a:rPr lang="en-US" altLang="ja-JP" sz="2400" dirty="0" smtClean="0">
                <a:solidFill>
                  <a:srgbClr val="FF0000"/>
                </a:solidFill>
              </a:rPr>
              <a:t>/kg</a:t>
            </a:r>
            <a:r>
              <a:rPr lang="en-US" altLang="ja-JP" sz="2400" dirty="0" smtClean="0">
                <a:solidFill>
                  <a:schemeClr val="tx1"/>
                </a:solidFill>
              </a:rPr>
              <a:t> </a:t>
            </a:r>
            <a:r>
              <a:rPr lang="en-US" altLang="ja-JP" sz="2400" dirty="0">
                <a:solidFill>
                  <a:schemeClr val="tx1"/>
                </a:solidFill>
              </a:rPr>
              <a:t>of body weight orally </a:t>
            </a:r>
            <a:r>
              <a:rPr lang="en-US" altLang="ja-JP" sz="2400" dirty="0">
                <a:solidFill>
                  <a:srgbClr val="FF0000"/>
                </a:solidFill>
              </a:rPr>
              <a:t>once every three months</a:t>
            </a:r>
            <a:r>
              <a:rPr lang="en-US" altLang="ja-JP" sz="2400" dirty="0">
                <a:solidFill>
                  <a:schemeClr val="tx1"/>
                </a:solidFill>
              </a:rPr>
              <a:t> to </a:t>
            </a:r>
            <a:r>
              <a:rPr lang="en-US" altLang="ja-JP" sz="2400" dirty="0" smtClean="0">
                <a:solidFill>
                  <a:schemeClr val="tx1"/>
                </a:solidFill>
              </a:rPr>
              <a:t>a human. (no side-effect)</a:t>
            </a:r>
            <a:endParaRPr lang="en-US" altLang="ja-JP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ja-JP" sz="2400" dirty="0" smtClean="0">
                <a:solidFill>
                  <a:schemeClr val="tx1"/>
                </a:solidFill>
              </a:rPr>
              <a:t>Compound A, anti-asthmatic use and dose amount </a:t>
            </a:r>
            <a:r>
              <a:rPr lang="en-US" altLang="ja-JP" sz="2400" dirty="0">
                <a:solidFill>
                  <a:schemeClr val="tx1"/>
                </a:solidFill>
              </a:rPr>
              <a:t>of </a:t>
            </a:r>
            <a:r>
              <a:rPr lang="en-US" altLang="ja-JP" sz="2400" dirty="0" smtClean="0">
                <a:solidFill>
                  <a:schemeClr val="tx1"/>
                </a:solidFill>
              </a:rPr>
              <a:t>1 </a:t>
            </a:r>
            <a:r>
              <a:rPr lang="en-US" altLang="ja-JP" sz="2400" dirty="0" err="1" smtClean="0"/>
              <a:t>μ</a:t>
            </a:r>
            <a:r>
              <a:rPr lang="en-US" altLang="ja-JP" sz="2400" dirty="0" err="1" smtClean="0">
                <a:solidFill>
                  <a:schemeClr val="tx1"/>
                </a:solidFill>
              </a:rPr>
              <a:t>g</a:t>
            </a:r>
            <a:r>
              <a:rPr lang="en-US" altLang="ja-JP" sz="2400" dirty="0" smtClean="0">
                <a:solidFill>
                  <a:schemeClr val="tx1"/>
                </a:solidFill>
              </a:rPr>
              <a:t>/kg </a:t>
            </a:r>
            <a:r>
              <a:rPr lang="en-US" altLang="ja-JP" sz="2400" dirty="0">
                <a:solidFill>
                  <a:schemeClr val="tx1"/>
                </a:solidFill>
              </a:rPr>
              <a:t>of body weight </a:t>
            </a:r>
            <a:r>
              <a:rPr lang="en-US" altLang="ja-JP" sz="2400" dirty="0" smtClean="0">
                <a:solidFill>
                  <a:schemeClr val="tx1"/>
                </a:solidFill>
              </a:rPr>
              <a:t>per day per oral with frequently occurring headache are known.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580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長方形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ja-JP" sz="6600" dirty="0" smtClean="0"/>
              <a:t>7. Examples of </a:t>
            </a:r>
            <a:r>
              <a:rPr lang="en-US" altLang="ja-JP" sz="6600" dirty="0"/>
              <a:t>medicinal invention</a:t>
            </a:r>
            <a:endParaRPr kumimoji="1" lang="ja-JP" sz="6600" dirty="0"/>
          </a:p>
        </p:txBody>
      </p:sp>
      <p:sp>
        <p:nvSpPr>
          <p:cNvPr id="86019" name="長方形 3"/>
          <p:cNvSpPr>
            <a:spLocks noGrp="1" noChangeArrowheads="1"/>
          </p:cNvSpPr>
          <p:nvPr>
            <p:ph idx="1"/>
          </p:nvPr>
        </p:nvSpPr>
        <p:spPr>
          <a:xfrm>
            <a:off x="677511" y="2401861"/>
            <a:ext cx="8598907" cy="542262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u"/>
            </a:pPr>
            <a:r>
              <a:rPr lang="en-US" altLang="ja-JP" sz="2400" dirty="0">
                <a:solidFill>
                  <a:schemeClr val="tx1"/>
                </a:solidFill>
              </a:rPr>
              <a:t>Patentable</a:t>
            </a:r>
          </a:p>
          <a:p>
            <a:pPr marL="0" indent="0">
              <a:buNone/>
            </a:pPr>
            <a:r>
              <a:rPr lang="en-US" altLang="ja-JP" sz="2400" dirty="0" smtClean="0"/>
              <a:t>A </a:t>
            </a:r>
            <a:r>
              <a:rPr lang="en-US" altLang="ja-JP" sz="2400" dirty="0"/>
              <a:t>therapeutic agent for ovarian cancer comprising the compound A as an </a:t>
            </a:r>
            <a:r>
              <a:rPr lang="en-US" altLang="ja-JP" sz="2400" dirty="0" smtClean="0"/>
              <a:t>active ingredient </a:t>
            </a:r>
            <a:r>
              <a:rPr lang="en-US" altLang="ja-JP" sz="2400" dirty="0"/>
              <a:t>characterized in that the compound A is administered in an amount of 100 </a:t>
            </a:r>
            <a:r>
              <a:rPr lang="en-US" altLang="ja-JP" sz="2400" dirty="0" smtClean="0"/>
              <a:t>to 120 </a:t>
            </a:r>
            <a:r>
              <a:rPr lang="en-US" altLang="ja-JP" sz="2400" dirty="0"/>
              <a:t>g/kg of body weight per administration</a:t>
            </a:r>
            <a:r>
              <a:rPr lang="en-US" altLang="ja-JP" sz="2400" dirty="0">
                <a:solidFill>
                  <a:srgbClr val="FF0000"/>
                </a:solidFill>
              </a:rPr>
              <a:t> to the specific site Z</a:t>
            </a:r>
            <a:r>
              <a:rPr lang="en-US" altLang="ja-JP" sz="2400" dirty="0"/>
              <a:t> in the brain in </a:t>
            </a:r>
            <a:r>
              <a:rPr lang="en-US" altLang="ja-JP" sz="2400" dirty="0" smtClean="0"/>
              <a:t>a human</a:t>
            </a:r>
            <a:r>
              <a:rPr lang="en-US" altLang="ja-JP" sz="2400" dirty="0"/>
              <a:t>.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ja-JP" sz="2400" dirty="0" smtClean="0">
                <a:solidFill>
                  <a:schemeClr val="tx1"/>
                </a:solidFill>
              </a:rPr>
              <a:t>Compound A is</a:t>
            </a:r>
            <a:r>
              <a:rPr lang="en-US" altLang="ja-JP" sz="2400" dirty="0" smtClean="0"/>
              <a:t> known as effective against </a:t>
            </a:r>
            <a:r>
              <a:rPr lang="en-US" altLang="ja-JP" sz="2400" dirty="0"/>
              <a:t>ovarian </a:t>
            </a:r>
            <a:r>
              <a:rPr lang="en-US" altLang="ja-JP" sz="2400" dirty="0" smtClean="0"/>
              <a:t>cancer by intravenous injection with hepatotoxicity.  The administration of compound A to </a:t>
            </a:r>
            <a:r>
              <a:rPr lang="en-US" altLang="ja-JP" sz="2400" dirty="0"/>
              <a:t>the </a:t>
            </a:r>
            <a:r>
              <a:rPr lang="en-US" altLang="ja-JP" sz="2400" dirty="0" smtClean="0"/>
              <a:t>site </a:t>
            </a:r>
            <a:r>
              <a:rPr lang="en-US" altLang="ja-JP" sz="2400" dirty="0"/>
              <a:t>Z has been </a:t>
            </a:r>
            <a:r>
              <a:rPr lang="en-US" altLang="ja-JP" sz="2400" dirty="0" smtClean="0"/>
              <a:t>found more effective against </a:t>
            </a:r>
            <a:r>
              <a:rPr lang="en-US" altLang="ja-JP" sz="2400" dirty="0"/>
              <a:t>ovarian </a:t>
            </a:r>
            <a:r>
              <a:rPr lang="en-US" altLang="ja-JP" sz="2400" dirty="0" smtClean="0"/>
              <a:t>cancer with no</a:t>
            </a:r>
            <a:r>
              <a:rPr lang="en-US" altLang="ja-JP" sz="2400" dirty="0"/>
              <a:t> hepatotoxicity. 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010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長方形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ja-JP" sz="6600" dirty="0" smtClean="0"/>
              <a:t>7. Examples of </a:t>
            </a:r>
            <a:r>
              <a:rPr lang="en-US" altLang="ja-JP" sz="6600" dirty="0"/>
              <a:t>medicinal invention</a:t>
            </a:r>
            <a:endParaRPr kumimoji="1" lang="ja-JP" sz="6600" dirty="0"/>
          </a:p>
        </p:txBody>
      </p:sp>
      <p:sp>
        <p:nvSpPr>
          <p:cNvPr id="86019" name="長方形 3"/>
          <p:cNvSpPr>
            <a:spLocks noGrp="1" noChangeArrowheads="1"/>
          </p:cNvSpPr>
          <p:nvPr>
            <p:ph idx="1"/>
          </p:nvPr>
        </p:nvSpPr>
        <p:spPr>
          <a:xfrm>
            <a:off x="677511" y="2487586"/>
            <a:ext cx="8598907" cy="542262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u"/>
            </a:pPr>
            <a:r>
              <a:rPr lang="en-US" altLang="ja-JP" sz="2400" dirty="0" smtClean="0"/>
              <a:t>Not patentable because of lacking inventive step</a:t>
            </a:r>
          </a:p>
          <a:p>
            <a:pPr marL="0" indent="0">
              <a:buNone/>
            </a:pPr>
            <a:r>
              <a:rPr lang="en-US" altLang="ja-JP" sz="2400" dirty="0" smtClean="0"/>
              <a:t>An antitussive </a:t>
            </a:r>
            <a:r>
              <a:rPr lang="en-US" altLang="ja-JP" sz="2400" dirty="0"/>
              <a:t>agent comprising the compound A characterized in that </a:t>
            </a:r>
            <a:r>
              <a:rPr lang="en-US" altLang="ja-JP" sz="2400" dirty="0" smtClean="0"/>
              <a:t>the compound </a:t>
            </a:r>
            <a:r>
              <a:rPr lang="en-US" altLang="ja-JP" sz="2400" dirty="0"/>
              <a:t>A is administered in </a:t>
            </a:r>
            <a:r>
              <a:rPr lang="en-US" altLang="ja-JP" sz="2400" dirty="0">
                <a:solidFill>
                  <a:srgbClr val="FF0000"/>
                </a:solidFill>
              </a:rPr>
              <a:t>an amount of 400 to 450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μg</a:t>
            </a:r>
            <a:r>
              <a:rPr lang="en-US" altLang="ja-JP" sz="2400" dirty="0" smtClean="0">
                <a:solidFill>
                  <a:srgbClr val="FF0000"/>
                </a:solidFill>
              </a:rPr>
              <a:t>/kg </a:t>
            </a:r>
            <a:r>
              <a:rPr lang="en-US" altLang="ja-JP" sz="2400" dirty="0">
                <a:solidFill>
                  <a:srgbClr val="FF0000"/>
                </a:solidFill>
              </a:rPr>
              <a:t>of body weight </a:t>
            </a:r>
            <a:r>
              <a:rPr lang="en-US" altLang="ja-JP" sz="2400" dirty="0" smtClean="0"/>
              <a:t>per administration </a:t>
            </a:r>
            <a:r>
              <a:rPr lang="en-US" altLang="ja-JP" sz="2400" dirty="0"/>
              <a:t>orally once a day to a human</a:t>
            </a:r>
            <a:r>
              <a:rPr lang="en-US" altLang="ja-JP" sz="2400" dirty="0" smtClean="0"/>
              <a:t>.</a:t>
            </a:r>
          </a:p>
          <a:p>
            <a:pPr marL="0" indent="0">
              <a:buNone/>
            </a:pPr>
            <a:endParaRPr lang="en-US" altLang="ja-JP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ja-JP" sz="2400" dirty="0" smtClean="0">
                <a:solidFill>
                  <a:schemeClr val="tx1"/>
                </a:solidFill>
              </a:rPr>
              <a:t>Compound A, 160</a:t>
            </a:r>
            <a:r>
              <a:rPr lang="en-US" altLang="ja-JP" sz="2400" dirty="0"/>
              <a:t> </a:t>
            </a:r>
            <a:r>
              <a:rPr lang="en-US" altLang="ja-JP" sz="2400" dirty="0" err="1" smtClean="0"/>
              <a:t>μg</a:t>
            </a:r>
            <a:r>
              <a:rPr lang="en-US" altLang="ja-JP" sz="2400" dirty="0" smtClean="0"/>
              <a:t>/kg three times a day as antitussive  is known. </a:t>
            </a:r>
            <a:r>
              <a:rPr lang="en-US" altLang="ja-JP" sz="2400" dirty="0"/>
              <a:t>400 to 450 </a:t>
            </a:r>
            <a:r>
              <a:rPr lang="en-US" altLang="ja-JP" sz="2400" dirty="0" err="1"/>
              <a:t>μg</a:t>
            </a:r>
            <a:r>
              <a:rPr lang="en-US" altLang="ja-JP" sz="2400" dirty="0"/>
              <a:t>/kg of body weight per administration orally once a </a:t>
            </a:r>
            <a:r>
              <a:rPr lang="en-US" altLang="ja-JP" sz="2400" dirty="0" smtClean="0"/>
              <a:t>day is found more effective.  Usual activity by those skilled.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264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長方形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ja-JP" sz="6600" dirty="0" smtClean="0"/>
              <a:t>7. Examples of </a:t>
            </a:r>
            <a:r>
              <a:rPr lang="en-US" altLang="ja-JP" sz="6600" dirty="0"/>
              <a:t>medicinal invention</a:t>
            </a:r>
            <a:endParaRPr kumimoji="1" lang="ja-JP" sz="6600" dirty="0"/>
          </a:p>
        </p:txBody>
      </p:sp>
      <p:sp>
        <p:nvSpPr>
          <p:cNvPr id="86019" name="長方形 3"/>
          <p:cNvSpPr>
            <a:spLocks noGrp="1" noChangeArrowheads="1"/>
          </p:cNvSpPr>
          <p:nvPr>
            <p:ph idx="1"/>
          </p:nvPr>
        </p:nvSpPr>
        <p:spPr>
          <a:xfrm>
            <a:off x="677510" y="3181108"/>
            <a:ext cx="8598907" cy="54226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800" dirty="0" smtClean="0">
                <a:solidFill>
                  <a:schemeClr val="tx1"/>
                </a:solidFill>
              </a:rPr>
              <a:t>7.3 </a:t>
            </a:r>
            <a:r>
              <a:rPr lang="en-US" altLang="ja-JP" sz="2800" dirty="0"/>
              <a:t>A therapeutic agent characterized by a combination of materials having </a:t>
            </a:r>
            <a:r>
              <a:rPr lang="en-US" altLang="ja-JP" sz="2800" dirty="0" smtClean="0"/>
              <a:t>specific Attributes</a:t>
            </a:r>
          </a:p>
          <a:p>
            <a:pPr marL="0" indent="0">
              <a:buNone/>
            </a:pPr>
            <a:endParaRPr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4267715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長方形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ja-JP" sz="6600" dirty="0" smtClean="0"/>
              <a:t>7. Examples of </a:t>
            </a:r>
            <a:r>
              <a:rPr lang="en-US" altLang="ja-JP" sz="6600" dirty="0"/>
              <a:t>medicinal invention</a:t>
            </a:r>
            <a:endParaRPr kumimoji="1" lang="ja-JP" sz="6600" dirty="0"/>
          </a:p>
        </p:txBody>
      </p:sp>
      <p:sp>
        <p:nvSpPr>
          <p:cNvPr id="86019" name="長方形 3"/>
          <p:cNvSpPr>
            <a:spLocks noGrp="1" noChangeArrowheads="1"/>
          </p:cNvSpPr>
          <p:nvPr>
            <p:ph idx="1"/>
          </p:nvPr>
        </p:nvSpPr>
        <p:spPr>
          <a:xfrm>
            <a:off x="677511" y="2457208"/>
            <a:ext cx="8598907" cy="542262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u"/>
            </a:pPr>
            <a:r>
              <a:rPr lang="en-US" altLang="ja-JP" sz="2800" dirty="0" smtClean="0"/>
              <a:t>Patentable</a:t>
            </a:r>
          </a:p>
          <a:p>
            <a:pPr marL="0" indent="0">
              <a:buNone/>
            </a:pPr>
            <a:r>
              <a:rPr lang="en-US" altLang="ja-JP" sz="2800" dirty="0" smtClean="0"/>
              <a:t>A </a:t>
            </a:r>
            <a:r>
              <a:rPr lang="en-US" altLang="ja-JP" sz="2800" dirty="0"/>
              <a:t>composition to treat diabetes comprising </a:t>
            </a:r>
            <a:r>
              <a:rPr lang="en-US" altLang="ja-JP" sz="2800" dirty="0">
                <a:solidFill>
                  <a:schemeClr val="tx1"/>
                </a:solidFill>
              </a:rPr>
              <a:t>a compound A</a:t>
            </a:r>
            <a:r>
              <a:rPr lang="en-US" altLang="ja-JP" sz="2800" dirty="0">
                <a:solidFill>
                  <a:srgbClr val="FF0000"/>
                </a:solidFill>
              </a:rPr>
              <a:t> and </a:t>
            </a:r>
            <a:r>
              <a:rPr lang="en-US" altLang="ja-JP" sz="2800" dirty="0">
                <a:solidFill>
                  <a:schemeClr val="tx1"/>
                </a:solidFill>
              </a:rPr>
              <a:t>a compound B </a:t>
            </a:r>
            <a:r>
              <a:rPr lang="en-US" altLang="ja-JP" sz="2800" dirty="0">
                <a:solidFill>
                  <a:srgbClr val="FF0000"/>
                </a:solidFill>
              </a:rPr>
              <a:t>in </a:t>
            </a:r>
            <a:r>
              <a:rPr lang="en-US" altLang="ja-JP" sz="2800" dirty="0" smtClean="0">
                <a:solidFill>
                  <a:srgbClr val="FF0000"/>
                </a:solidFill>
              </a:rPr>
              <a:t>a ratio </a:t>
            </a:r>
            <a:r>
              <a:rPr lang="en-US" altLang="ja-JP" sz="2800" dirty="0">
                <a:solidFill>
                  <a:srgbClr val="FF0000"/>
                </a:solidFill>
              </a:rPr>
              <a:t>of 5:1 to 4:1 by </a:t>
            </a:r>
            <a:r>
              <a:rPr lang="en-US" altLang="ja-JP" sz="2800" dirty="0" smtClean="0">
                <a:solidFill>
                  <a:srgbClr val="FF0000"/>
                </a:solidFill>
              </a:rPr>
              <a:t>weight</a:t>
            </a:r>
            <a:r>
              <a:rPr lang="en-US" altLang="ja-JP" sz="2800" dirty="0" smtClean="0"/>
              <a:t>.</a:t>
            </a:r>
          </a:p>
          <a:p>
            <a:pPr marL="0" indent="0">
              <a:buNone/>
            </a:pPr>
            <a:endParaRPr lang="en-US" altLang="ja-JP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ja-JP" sz="2800" dirty="0" smtClean="0">
                <a:solidFill>
                  <a:schemeClr val="tx1"/>
                </a:solidFill>
              </a:rPr>
              <a:t>A and B as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anti-diabetes use, A giving side-effect of increasing body weight, are known. The </a:t>
            </a:r>
            <a:r>
              <a:rPr lang="en-US" altLang="ja-JP" sz="2800" dirty="0"/>
              <a:t>above specific combination is </a:t>
            </a:r>
            <a:r>
              <a:rPr lang="en-US" altLang="ja-JP" sz="2800" dirty="0" smtClean="0"/>
              <a:t>new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free from the side-effect.</a:t>
            </a:r>
            <a:endParaRPr lang="en-US" altLang="ja-JP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21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長方形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ja-JP" sz="6600" dirty="0" smtClean="0"/>
              <a:t>7. Examples of </a:t>
            </a:r>
            <a:r>
              <a:rPr lang="en-US" altLang="ja-JP" sz="6600" dirty="0"/>
              <a:t>medicinal invention</a:t>
            </a:r>
            <a:endParaRPr kumimoji="1" lang="ja-JP" sz="6600" dirty="0"/>
          </a:p>
        </p:txBody>
      </p:sp>
      <p:sp>
        <p:nvSpPr>
          <p:cNvPr id="86019" name="長方形 3"/>
          <p:cNvSpPr>
            <a:spLocks noGrp="1" noChangeArrowheads="1"/>
          </p:cNvSpPr>
          <p:nvPr>
            <p:ph idx="1"/>
          </p:nvPr>
        </p:nvSpPr>
        <p:spPr>
          <a:xfrm>
            <a:off x="677511" y="2457208"/>
            <a:ext cx="8598907" cy="542262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u"/>
            </a:pPr>
            <a:r>
              <a:rPr lang="en-US" altLang="ja-JP" sz="2400" dirty="0" smtClean="0"/>
              <a:t>Inventive step: yes or no</a:t>
            </a:r>
          </a:p>
          <a:p>
            <a:pPr marL="0" indent="0">
              <a:buNone/>
            </a:pPr>
            <a:r>
              <a:rPr lang="en-US" altLang="ja-JP" sz="2400" dirty="0" smtClean="0"/>
              <a:t>A </a:t>
            </a:r>
            <a:r>
              <a:rPr lang="en-US" altLang="ja-JP" sz="2400" dirty="0"/>
              <a:t>liquid agent to regulate intestinal functions characterized by comprising 1 g </a:t>
            </a:r>
            <a:r>
              <a:rPr lang="en-US" altLang="ja-JP" sz="2400" dirty="0" smtClean="0"/>
              <a:t>to 30 </a:t>
            </a:r>
            <a:r>
              <a:rPr lang="en-US" altLang="ja-JP" sz="2400" dirty="0"/>
              <a:t>g of a dietary fiber </a:t>
            </a:r>
            <a:r>
              <a:rPr lang="en-US" altLang="ja-JP" sz="2400" dirty="0">
                <a:solidFill>
                  <a:srgbClr val="FF0000"/>
                </a:solidFill>
              </a:rPr>
              <a:t>and</a:t>
            </a:r>
            <a:r>
              <a:rPr lang="en-US" altLang="ja-JP" sz="2400" dirty="0"/>
              <a:t> 1 x </a:t>
            </a:r>
            <a:r>
              <a:rPr lang="en-US" altLang="ja-JP" sz="2400" dirty="0" smtClean="0"/>
              <a:t>10</a:t>
            </a:r>
            <a:r>
              <a:rPr lang="en-US" altLang="ja-JP" sz="2400" baseline="30000" dirty="0" smtClean="0"/>
              <a:t>6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to 1 x </a:t>
            </a:r>
            <a:r>
              <a:rPr lang="en-US" altLang="ja-JP" sz="2400" dirty="0" smtClean="0"/>
              <a:t>10</a:t>
            </a:r>
            <a:r>
              <a:rPr lang="ja-JP" altLang="ja-JP" sz="2400" baseline="30000" dirty="0" smtClean="0"/>
              <a:t>８ </a:t>
            </a:r>
            <a:r>
              <a:rPr lang="en-US" altLang="ja-JP" sz="2400" dirty="0" smtClean="0"/>
              <a:t>of </a:t>
            </a:r>
            <a:r>
              <a:rPr lang="en-US" altLang="ja-JP" sz="2400" dirty="0"/>
              <a:t>the bacteria YY</a:t>
            </a:r>
            <a:r>
              <a:rPr lang="en-US" altLang="ja-JP" sz="2400" dirty="0" smtClean="0"/>
              <a:t>.</a:t>
            </a:r>
          </a:p>
          <a:p>
            <a:pPr marL="0" indent="0">
              <a:buNone/>
            </a:pPr>
            <a:r>
              <a:rPr lang="en-US" altLang="ja-JP" sz="2400" dirty="0" smtClean="0"/>
              <a:t>Each of 1 </a:t>
            </a:r>
            <a:r>
              <a:rPr lang="en-US" altLang="ja-JP" sz="2400" dirty="0"/>
              <a:t>g to 30 g of a dietary fiber and 1 x 10</a:t>
            </a:r>
            <a:r>
              <a:rPr lang="en-US" altLang="ja-JP" sz="2400" baseline="30000" dirty="0"/>
              <a:t>6</a:t>
            </a:r>
            <a:r>
              <a:rPr lang="en-US" altLang="ja-JP" sz="2400" dirty="0"/>
              <a:t> to 1 x 10</a:t>
            </a:r>
            <a:r>
              <a:rPr lang="ja-JP" altLang="ja-JP" sz="2400" baseline="30000" dirty="0"/>
              <a:t>８ </a:t>
            </a:r>
            <a:r>
              <a:rPr lang="en-US" altLang="ja-JP" sz="2400" dirty="0"/>
              <a:t>of the bacteria </a:t>
            </a:r>
            <a:r>
              <a:rPr lang="en-US" altLang="ja-JP" sz="2400" dirty="0" smtClean="0"/>
              <a:t>YY is known to be effective to </a:t>
            </a:r>
            <a:r>
              <a:rPr lang="en-US" altLang="ja-JP" sz="2400" dirty="0"/>
              <a:t>regulate intestinal </a:t>
            </a:r>
            <a:r>
              <a:rPr lang="en-US" altLang="ja-JP" sz="2400" dirty="0" smtClean="0"/>
              <a:t>functions.</a:t>
            </a:r>
          </a:p>
          <a:p>
            <a:pPr marL="0" indent="0">
              <a:buNone/>
            </a:pPr>
            <a:r>
              <a:rPr lang="en-US" altLang="ja-JP" sz="2400" dirty="0" smtClean="0"/>
              <a:t>If possible to submit unexpected results, patentable, otherwise not patentable.</a:t>
            </a: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 smtClean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 smtClean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 smtClean="0"/>
          </a:p>
          <a:p>
            <a:endParaRPr lang="en-US" altLang="ja-JP" sz="2400" dirty="0"/>
          </a:p>
          <a:p>
            <a:endParaRPr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2737350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長方形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ja-JP" sz="6600" dirty="0" smtClean="0"/>
              <a:t>7. Examples of </a:t>
            </a:r>
            <a:r>
              <a:rPr lang="en-US" altLang="ja-JP" sz="6600" dirty="0"/>
              <a:t>medicinal invention</a:t>
            </a:r>
            <a:endParaRPr kumimoji="1" lang="ja-JP" sz="6600" dirty="0"/>
          </a:p>
        </p:txBody>
      </p:sp>
      <p:sp>
        <p:nvSpPr>
          <p:cNvPr id="86019" name="長方形 3"/>
          <p:cNvSpPr>
            <a:spLocks noGrp="1" noChangeArrowheads="1"/>
          </p:cNvSpPr>
          <p:nvPr>
            <p:ph idx="1"/>
          </p:nvPr>
        </p:nvSpPr>
        <p:spPr>
          <a:xfrm>
            <a:off x="677511" y="2457208"/>
            <a:ext cx="8598907" cy="542262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u"/>
            </a:pPr>
            <a:r>
              <a:rPr lang="en-US" altLang="ja-JP" sz="2400" dirty="0"/>
              <a:t>Not patentable because of lacking inventive step</a:t>
            </a:r>
          </a:p>
          <a:p>
            <a:pPr marL="0" indent="0">
              <a:buNone/>
            </a:pPr>
            <a:r>
              <a:rPr lang="en-US" altLang="ja-JP" sz="2400" dirty="0" smtClean="0"/>
              <a:t>An </a:t>
            </a:r>
            <a:r>
              <a:rPr lang="en-US" altLang="ja-JP" sz="2400" dirty="0"/>
              <a:t>agent to treat paclitaxel responsive tumor comprising paclitaxel </a:t>
            </a:r>
            <a:r>
              <a:rPr lang="en-US" altLang="ja-JP" sz="2400" dirty="0" smtClean="0">
                <a:solidFill>
                  <a:srgbClr val="FF0000"/>
                </a:solidFill>
              </a:rPr>
              <a:t>in combination </a:t>
            </a:r>
            <a:r>
              <a:rPr lang="en-US" altLang="ja-JP" sz="2400" dirty="0">
                <a:solidFill>
                  <a:srgbClr val="FF0000"/>
                </a:solidFill>
              </a:rPr>
              <a:t>with </a:t>
            </a:r>
            <a:r>
              <a:rPr lang="en-US" altLang="ja-JP" sz="2400" dirty="0"/>
              <a:t>an effective amount of </a:t>
            </a:r>
            <a:r>
              <a:rPr lang="en-US" altLang="ja-JP" sz="2400" dirty="0">
                <a:solidFill>
                  <a:srgbClr val="FF0000"/>
                </a:solidFill>
              </a:rPr>
              <a:t>the compound X </a:t>
            </a:r>
            <a:r>
              <a:rPr lang="en-US" altLang="ja-JP" sz="2400" dirty="0"/>
              <a:t>to suppress vomiting </a:t>
            </a:r>
            <a:r>
              <a:rPr lang="en-US" altLang="ja-JP" sz="2400" dirty="0" smtClean="0"/>
              <a:t>caused by </a:t>
            </a:r>
            <a:r>
              <a:rPr lang="en-US" altLang="ja-JP" sz="2400" dirty="0"/>
              <a:t>the administration of paclitaxel</a:t>
            </a:r>
            <a:r>
              <a:rPr lang="en-US" altLang="ja-JP" sz="2400" dirty="0" smtClean="0"/>
              <a:t>.</a:t>
            </a: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 smtClean="0"/>
              <a:t>Paclitaxel is known as anti-tumor agent used together with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an anti-vomiting agent.  Compound X is known to suppress vomiting.</a:t>
            </a:r>
          </a:p>
        </p:txBody>
      </p:sp>
    </p:spTree>
    <p:extLst>
      <p:ext uri="{BB962C8B-B14F-4D97-AF65-F5344CB8AC3E}">
        <p14:creationId xmlns:p14="http://schemas.microsoft.com/office/powerpoint/2010/main" val="2298998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長方形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ja-JP" sz="6600" dirty="0" smtClean="0"/>
              <a:t>8. Infringement </a:t>
            </a:r>
            <a:r>
              <a:rPr lang="en-US" altLang="ja-JP" sz="6600" dirty="0"/>
              <a:t>under the doctrine of equivalents</a:t>
            </a:r>
            <a:endParaRPr kumimoji="1" lang="ja-JP" sz="6600" dirty="0"/>
          </a:p>
        </p:txBody>
      </p:sp>
      <p:sp>
        <p:nvSpPr>
          <p:cNvPr id="86019" name="長方形 3"/>
          <p:cNvSpPr>
            <a:spLocks noGrp="1" noChangeArrowheads="1"/>
          </p:cNvSpPr>
          <p:nvPr>
            <p:ph idx="1"/>
          </p:nvPr>
        </p:nvSpPr>
        <p:spPr>
          <a:xfrm>
            <a:off x="678289" y="3833958"/>
            <a:ext cx="8598907" cy="54226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800" dirty="0" smtClean="0">
                <a:solidFill>
                  <a:schemeClr val="tx1"/>
                </a:solidFill>
              </a:rPr>
              <a:t> There are not only literal infringement but also </a:t>
            </a:r>
            <a:r>
              <a:rPr lang="en-US" altLang="ja-JP" sz="2800" dirty="0" smtClean="0"/>
              <a:t>infringement </a:t>
            </a:r>
            <a:r>
              <a:rPr lang="en-US" altLang="ja-JP" sz="2800" dirty="0"/>
              <a:t>under the doctrine of </a:t>
            </a:r>
            <a:r>
              <a:rPr lang="en-US" altLang="ja-JP" sz="2800" dirty="0" smtClean="0"/>
              <a:t>equivalents in Japan (Supreme court, </a:t>
            </a:r>
            <a:r>
              <a:rPr lang="en-US" altLang="ja-JP" sz="2800" smtClean="0"/>
              <a:t>Heisei </a:t>
            </a:r>
            <a:r>
              <a:rPr lang="en-US" altLang="ja-JP" sz="2800" smtClean="0"/>
              <a:t>6 </a:t>
            </a:r>
            <a:r>
              <a:rPr lang="en-US" altLang="ja-JP" sz="2800" dirty="0" smtClean="0"/>
              <a:t>(O) 1083).</a:t>
            </a:r>
          </a:p>
        </p:txBody>
      </p:sp>
    </p:spTree>
    <p:extLst>
      <p:ext uri="{BB962C8B-B14F-4D97-AF65-F5344CB8AC3E}">
        <p14:creationId xmlns:p14="http://schemas.microsoft.com/office/powerpoint/2010/main" val="1059279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長方形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ja-JP" sz="6600" dirty="0" smtClean="0"/>
              <a:t>8. Infringement </a:t>
            </a:r>
            <a:r>
              <a:rPr lang="en-US" altLang="ja-JP" sz="6600" dirty="0"/>
              <a:t>under the doctrine of equivalents</a:t>
            </a:r>
            <a:endParaRPr kumimoji="1" lang="ja-JP" sz="6600" dirty="0"/>
          </a:p>
        </p:txBody>
      </p:sp>
      <p:sp>
        <p:nvSpPr>
          <p:cNvPr id="86019" name="長方形 3"/>
          <p:cNvSpPr>
            <a:spLocks noGrp="1" noChangeArrowheads="1"/>
          </p:cNvSpPr>
          <p:nvPr>
            <p:ph idx="1"/>
          </p:nvPr>
        </p:nvSpPr>
        <p:spPr>
          <a:xfrm>
            <a:off x="802114" y="3491058"/>
            <a:ext cx="8598907" cy="54226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400" dirty="0" smtClean="0"/>
              <a:t>Difference between patent and accused product or method</a:t>
            </a:r>
          </a:p>
          <a:p>
            <a:pPr marL="0" indent="0">
              <a:buNone/>
            </a:pPr>
            <a:r>
              <a:rPr lang="ja-JP" altLang="en-US" sz="2400" dirty="0" smtClean="0">
                <a:solidFill>
                  <a:schemeClr val="tx1"/>
                </a:solidFill>
              </a:rPr>
              <a:t>① </a:t>
            </a:r>
            <a:r>
              <a:rPr lang="en-US" altLang="ja-JP" sz="2400" dirty="0" smtClean="0">
                <a:solidFill>
                  <a:schemeClr val="tx1"/>
                </a:solidFill>
              </a:rPr>
              <a:t>no crucial part change</a:t>
            </a:r>
          </a:p>
          <a:p>
            <a:pPr marL="0" indent="0">
              <a:buNone/>
            </a:pPr>
            <a:r>
              <a:rPr lang="ja-JP" altLang="en-US" sz="2400" dirty="0" smtClean="0">
                <a:solidFill>
                  <a:schemeClr val="tx1"/>
                </a:solidFill>
              </a:rPr>
              <a:t>② </a:t>
            </a:r>
            <a:r>
              <a:rPr lang="en-US" altLang="ja-JP" sz="2400" dirty="0">
                <a:solidFill>
                  <a:schemeClr val="tx1"/>
                </a:solidFill>
              </a:rPr>
              <a:t>no </a:t>
            </a:r>
            <a:r>
              <a:rPr lang="en-US" altLang="ja-JP" sz="2400" dirty="0" smtClean="0">
                <a:solidFill>
                  <a:schemeClr val="tx1"/>
                </a:solidFill>
              </a:rPr>
              <a:t>difference in effect</a:t>
            </a:r>
            <a:endParaRPr lang="en-US" altLang="ja-JP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2400" dirty="0" smtClean="0">
                <a:solidFill>
                  <a:schemeClr val="tx1"/>
                </a:solidFill>
              </a:rPr>
              <a:t>③ </a:t>
            </a:r>
            <a:r>
              <a:rPr lang="en-US" altLang="ja-JP" sz="2400" dirty="0" smtClean="0">
                <a:solidFill>
                  <a:schemeClr val="tx1"/>
                </a:solidFill>
              </a:rPr>
              <a:t>change</a:t>
            </a:r>
            <a:r>
              <a:rPr lang="ja-JP" altLang="en-US" sz="2400" dirty="0" smtClean="0">
                <a:solidFill>
                  <a:schemeClr val="tx1"/>
                </a:solidFill>
              </a:rPr>
              <a:t>　</a:t>
            </a:r>
            <a:r>
              <a:rPr lang="en-US" altLang="ja-JP" sz="2400" dirty="0" smtClean="0">
                <a:solidFill>
                  <a:schemeClr val="tx1"/>
                </a:solidFill>
              </a:rPr>
              <a:t>is easy</a:t>
            </a:r>
            <a:endParaRPr lang="en-US" altLang="ja-JP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2400" dirty="0" smtClean="0">
                <a:solidFill>
                  <a:schemeClr val="tx1"/>
                </a:solidFill>
              </a:rPr>
              <a:t>④ </a:t>
            </a:r>
            <a:r>
              <a:rPr lang="en-US" altLang="ja-JP" sz="2400" dirty="0" smtClean="0">
                <a:solidFill>
                  <a:schemeClr val="tx1"/>
                </a:solidFill>
              </a:rPr>
              <a:t>not known or not obvious from prior art</a:t>
            </a:r>
          </a:p>
          <a:p>
            <a:pPr marL="0" indent="0">
              <a:buNone/>
            </a:pPr>
            <a:r>
              <a:rPr lang="ja-JP" altLang="en-US" sz="2400" dirty="0" smtClean="0">
                <a:solidFill>
                  <a:schemeClr val="tx1"/>
                </a:solidFill>
              </a:rPr>
              <a:t>⑤ </a:t>
            </a:r>
            <a:r>
              <a:rPr lang="en-US" altLang="ja-JP" sz="2400" dirty="0" smtClean="0">
                <a:solidFill>
                  <a:schemeClr val="tx1"/>
                </a:solidFill>
              </a:rPr>
              <a:t>not intentionally excluded</a:t>
            </a:r>
          </a:p>
          <a:p>
            <a:pPr marL="0" indent="0">
              <a:buNone/>
            </a:pPr>
            <a:endParaRPr lang="en-US" altLang="ja-JP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224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長方形 2"/>
          <p:cNvSpPr>
            <a:spLocks noGrp="1" noChangeArrowheads="1"/>
          </p:cNvSpPr>
          <p:nvPr>
            <p:ph type="title"/>
          </p:nvPr>
        </p:nvSpPr>
        <p:spPr>
          <a:xfrm>
            <a:off x="282096" y="296562"/>
            <a:ext cx="8598907" cy="1320800"/>
          </a:xfrm>
        </p:spPr>
        <p:txBody>
          <a:bodyPr>
            <a:normAutofit/>
          </a:bodyPr>
          <a:lstStyle/>
          <a:p>
            <a:pPr algn="ctr"/>
            <a:r>
              <a:rPr kumimoji="1" lang="en-US" altLang="ja-JP" sz="6600" dirty="0" smtClean="0"/>
              <a:t>1. A medicine</a:t>
            </a:r>
            <a:endParaRPr kumimoji="1" lang="ja-JP" sz="6600" dirty="0"/>
          </a:p>
        </p:txBody>
      </p:sp>
      <p:sp>
        <p:nvSpPr>
          <p:cNvPr id="86019" name="長方形 3"/>
          <p:cNvSpPr>
            <a:spLocks noGrp="1" noChangeArrowheads="1"/>
          </p:cNvSpPr>
          <p:nvPr>
            <p:ph idx="1"/>
          </p:nvPr>
        </p:nvSpPr>
        <p:spPr>
          <a:xfrm>
            <a:off x="694764" y="1963968"/>
            <a:ext cx="8598907" cy="54226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4000" dirty="0" smtClean="0">
                <a:solidFill>
                  <a:schemeClr val="tx1"/>
                </a:solidFill>
              </a:rPr>
              <a:t>A </a:t>
            </a:r>
            <a:r>
              <a:rPr lang="en-US" altLang="ja-JP" sz="4000" dirty="0">
                <a:solidFill>
                  <a:schemeClr val="tx1"/>
                </a:solidFill>
              </a:rPr>
              <a:t>product used for the diagnosis, therapy, </a:t>
            </a:r>
            <a:r>
              <a:rPr lang="en-US" altLang="ja-JP" sz="4000" dirty="0" smtClean="0">
                <a:solidFill>
                  <a:schemeClr val="tx1"/>
                </a:solidFill>
              </a:rPr>
              <a:t>treatment </a:t>
            </a:r>
            <a:r>
              <a:rPr lang="en-US" altLang="ja-JP" sz="4000" dirty="0">
                <a:solidFill>
                  <a:schemeClr val="tx1"/>
                </a:solidFill>
              </a:rPr>
              <a:t>or prevention of human </a:t>
            </a:r>
            <a:r>
              <a:rPr lang="en-US" altLang="ja-JP" sz="4000" dirty="0" smtClean="0">
                <a:solidFill>
                  <a:schemeClr val="tx1"/>
                </a:solidFill>
              </a:rPr>
              <a:t>diseases</a:t>
            </a:r>
          </a:p>
          <a:p>
            <a:pPr marL="0" indent="0">
              <a:buNone/>
            </a:pPr>
            <a:r>
              <a:rPr lang="en-US" altLang="ja-JP" sz="4000" dirty="0" smtClean="0">
                <a:solidFill>
                  <a:schemeClr val="tx1"/>
                </a:solidFill>
              </a:rPr>
              <a:t>(</a:t>
            </a:r>
            <a:r>
              <a:rPr lang="en-US" altLang="ja-JP" sz="4000" dirty="0"/>
              <a:t>Patent </a:t>
            </a:r>
            <a:r>
              <a:rPr lang="en-US" altLang="ja-JP" sz="4000" dirty="0" smtClean="0"/>
              <a:t>Law </a:t>
            </a:r>
            <a:r>
              <a:rPr lang="en-US" altLang="ja-JP" sz="4000" dirty="0"/>
              <a:t>Article </a:t>
            </a:r>
            <a:r>
              <a:rPr lang="en-US" altLang="ja-JP" sz="4000" dirty="0" smtClean="0"/>
              <a:t>69 (3))</a:t>
            </a:r>
            <a:endParaRPr lang="ja-JP" alt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568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長方形 2"/>
          <p:cNvSpPr>
            <a:spLocks noGrp="1" noChangeArrowheads="1"/>
          </p:cNvSpPr>
          <p:nvPr>
            <p:ph type="title"/>
          </p:nvPr>
        </p:nvSpPr>
        <p:spPr>
          <a:xfrm>
            <a:off x="290333" y="255373"/>
            <a:ext cx="8598907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ja-JP" sz="6600" dirty="0" smtClean="0"/>
              <a:t>9. Extension </a:t>
            </a:r>
            <a:r>
              <a:rPr lang="en-US" altLang="ja-JP" sz="6600" dirty="0"/>
              <a:t>of Patent Term</a:t>
            </a:r>
            <a:endParaRPr kumimoji="1" lang="ja-JP" sz="6600" dirty="0"/>
          </a:p>
        </p:txBody>
      </p:sp>
      <p:sp>
        <p:nvSpPr>
          <p:cNvPr id="86019" name="長方形 3"/>
          <p:cNvSpPr>
            <a:spLocks noGrp="1" noChangeArrowheads="1"/>
          </p:cNvSpPr>
          <p:nvPr>
            <p:ph idx="1"/>
          </p:nvPr>
        </p:nvSpPr>
        <p:spPr>
          <a:xfrm>
            <a:off x="686526" y="2647708"/>
            <a:ext cx="8598907" cy="542262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u"/>
            </a:pPr>
            <a:r>
              <a:rPr lang="en-US" altLang="ja-JP" sz="2400" dirty="0" smtClean="0"/>
              <a:t>In </a:t>
            </a:r>
            <a:r>
              <a:rPr lang="en-US" altLang="ja-JP" sz="2400" dirty="0"/>
              <a:t>some fields of such as pharmaceutical products, etc., there is </a:t>
            </a:r>
            <a:r>
              <a:rPr lang="en-US" altLang="ja-JP" sz="2400" dirty="0" smtClean="0"/>
              <a:t>a problem </a:t>
            </a:r>
            <a:r>
              <a:rPr lang="en-US" altLang="ja-JP" sz="2400" dirty="0"/>
              <a:t>that, because a considerably long time period is needed for required tests </a:t>
            </a:r>
            <a:r>
              <a:rPr lang="en-US" altLang="ja-JP" sz="2400" dirty="0" smtClean="0"/>
              <a:t>and examinations</a:t>
            </a:r>
            <a:r>
              <a:rPr lang="en-US" altLang="ja-JP" sz="2400" dirty="0"/>
              <a:t>, etc. on occasions when obtaining permission etc. provided in laws that </a:t>
            </a:r>
            <a:r>
              <a:rPr lang="en-US" altLang="ja-JP" sz="2400" dirty="0" smtClean="0"/>
              <a:t>is aimed </a:t>
            </a:r>
            <a:r>
              <a:rPr lang="en-US" altLang="ja-JP" sz="2400" dirty="0"/>
              <a:t>at securing safety, etc., a profit according to the exclusive right cannot be </a:t>
            </a:r>
            <a:r>
              <a:rPr lang="en-US" altLang="ja-JP" sz="2400" dirty="0" smtClean="0"/>
              <a:t>enjoyed during </a:t>
            </a:r>
            <a:r>
              <a:rPr lang="en-US" altLang="ja-JP" sz="2400" dirty="0"/>
              <a:t>that period even if the patent right is continuing.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571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長方形 2"/>
          <p:cNvSpPr>
            <a:spLocks noGrp="1" noChangeArrowheads="1"/>
          </p:cNvSpPr>
          <p:nvPr>
            <p:ph type="title"/>
          </p:nvPr>
        </p:nvSpPr>
        <p:spPr>
          <a:xfrm>
            <a:off x="306808" y="230660"/>
            <a:ext cx="8598907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ja-JP" sz="6600" dirty="0" smtClean="0"/>
              <a:t>9. Extension </a:t>
            </a:r>
            <a:r>
              <a:rPr lang="en-US" altLang="ja-JP" sz="6600" dirty="0"/>
              <a:t>of Patent Term</a:t>
            </a:r>
            <a:endParaRPr kumimoji="1" lang="ja-JP" sz="6600" dirty="0"/>
          </a:p>
        </p:txBody>
      </p:sp>
      <p:sp>
        <p:nvSpPr>
          <p:cNvPr id="86019" name="長方形 3"/>
          <p:cNvSpPr>
            <a:spLocks noGrp="1" noChangeArrowheads="1"/>
          </p:cNvSpPr>
          <p:nvPr>
            <p:ph idx="1"/>
          </p:nvPr>
        </p:nvSpPr>
        <p:spPr>
          <a:xfrm>
            <a:off x="686526" y="2647708"/>
            <a:ext cx="8598907" cy="542262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u"/>
            </a:pPr>
            <a:r>
              <a:rPr lang="en-US" altLang="ja-JP" sz="2800" dirty="0"/>
              <a:t>Such situation is a problem which undermines the fundamental principle of </a:t>
            </a:r>
            <a:r>
              <a:rPr lang="en-US" altLang="ja-JP" sz="2800" dirty="0" smtClean="0"/>
              <a:t>the Patent </a:t>
            </a:r>
            <a:r>
              <a:rPr lang="en-US" altLang="ja-JP" sz="2800" dirty="0"/>
              <a:t>System, and, therefore, in order to solve this, measures for extending a </a:t>
            </a:r>
            <a:r>
              <a:rPr lang="en-US" altLang="ja-JP" sz="2800" dirty="0" smtClean="0"/>
              <a:t>patent term </a:t>
            </a:r>
            <a:r>
              <a:rPr lang="en-US" altLang="ja-JP" sz="2800" dirty="0"/>
              <a:t>is required</a:t>
            </a:r>
            <a:r>
              <a:rPr lang="en-US" altLang="ja-JP" sz="2800" dirty="0" smtClean="0"/>
              <a:t>.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880588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長方形 2"/>
          <p:cNvSpPr>
            <a:spLocks noGrp="1" noChangeArrowheads="1"/>
          </p:cNvSpPr>
          <p:nvPr>
            <p:ph type="title"/>
          </p:nvPr>
        </p:nvSpPr>
        <p:spPr>
          <a:xfrm>
            <a:off x="315046" y="263611"/>
            <a:ext cx="8598907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ja-JP" sz="6600" dirty="0" smtClean="0"/>
              <a:t>9. Extension </a:t>
            </a:r>
            <a:r>
              <a:rPr lang="en-US" altLang="ja-JP" sz="6600" dirty="0"/>
              <a:t>of Patent Term</a:t>
            </a:r>
            <a:endParaRPr kumimoji="1" lang="ja-JP" sz="6600" dirty="0"/>
          </a:p>
        </p:txBody>
      </p:sp>
      <p:sp>
        <p:nvSpPr>
          <p:cNvPr id="86019" name="長方形 3"/>
          <p:cNvSpPr>
            <a:spLocks noGrp="1" noChangeArrowheads="1"/>
          </p:cNvSpPr>
          <p:nvPr>
            <p:ph idx="1"/>
          </p:nvPr>
        </p:nvSpPr>
        <p:spPr>
          <a:xfrm>
            <a:off x="678289" y="2219341"/>
            <a:ext cx="8598907" cy="542262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u"/>
            </a:pPr>
            <a:r>
              <a:rPr lang="en-US" altLang="ja-JP" sz="2400" dirty="0" smtClean="0"/>
              <a:t>Therefore</a:t>
            </a:r>
            <a:r>
              <a:rPr lang="en-US" altLang="ja-JP" sz="2400" dirty="0"/>
              <a:t>, on occasions when there has been a period during which </a:t>
            </a:r>
            <a:r>
              <a:rPr lang="en-US" altLang="ja-JP" sz="2400" dirty="0" smtClean="0"/>
              <a:t>the patented </a:t>
            </a:r>
            <a:r>
              <a:rPr lang="en-US" altLang="ja-JP" sz="2400" dirty="0"/>
              <a:t>invention was not able to be worked because it is necessary to obtain </a:t>
            </a:r>
            <a:r>
              <a:rPr lang="en-US" altLang="ja-JP" sz="2400" dirty="0" smtClean="0"/>
              <a:t>a disposition </a:t>
            </a:r>
            <a:r>
              <a:rPr lang="en-US" altLang="ja-JP" sz="2400" dirty="0"/>
              <a:t>designated in Cabinet Order, which is a disposition of permission or </a:t>
            </a:r>
            <a:r>
              <a:rPr lang="en-US" altLang="ja-JP" sz="2400" dirty="0" smtClean="0"/>
              <a:t>others provided </a:t>
            </a:r>
            <a:r>
              <a:rPr lang="en-US" altLang="ja-JP" sz="2400" dirty="0"/>
              <a:t>in a law aiming at securing safety, etc. and which may take a </a:t>
            </a:r>
            <a:r>
              <a:rPr lang="en-US" altLang="ja-JP" sz="2400" dirty="0" smtClean="0"/>
              <a:t>considerable period </a:t>
            </a:r>
            <a:r>
              <a:rPr lang="en-US" altLang="ja-JP" sz="2400" dirty="0"/>
              <a:t>to pursue said disposition in an appropriate manner in view of its objective </a:t>
            </a:r>
            <a:r>
              <a:rPr lang="en-US" altLang="ja-JP" sz="2400" dirty="0" smtClean="0"/>
              <a:t>and procedures, </a:t>
            </a:r>
            <a:r>
              <a:rPr lang="en-US" altLang="ja-JP" sz="2400" dirty="0"/>
              <a:t>it has been made possible to extend the period of duration of </a:t>
            </a:r>
            <a:r>
              <a:rPr lang="en-US" altLang="ja-JP" sz="2400" dirty="0" smtClean="0"/>
              <a:t>patent right </a:t>
            </a:r>
            <a:r>
              <a:rPr lang="en-US" altLang="ja-JP" sz="2400" dirty="0"/>
              <a:t>by an application for registration of extension concerned with limits of </a:t>
            </a:r>
            <a:r>
              <a:rPr lang="en-US" altLang="ja-JP" sz="2400" b="1" dirty="0"/>
              <a:t>five </a:t>
            </a:r>
            <a:r>
              <a:rPr lang="en-US" altLang="ja-JP" sz="2400" b="1" dirty="0" smtClean="0"/>
              <a:t>years </a:t>
            </a:r>
            <a:r>
              <a:rPr lang="en-US" altLang="ja-JP" sz="2400" dirty="0" smtClean="0"/>
              <a:t>(Patent </a:t>
            </a:r>
            <a:r>
              <a:rPr lang="en-US" altLang="ja-JP" sz="2400" dirty="0">
                <a:solidFill>
                  <a:schemeClr val="tx1"/>
                </a:solidFill>
              </a:rPr>
              <a:t>Law </a:t>
            </a:r>
            <a:r>
              <a:rPr lang="en-US" altLang="ja-JP" sz="2400" dirty="0" smtClean="0"/>
              <a:t>Article </a:t>
            </a:r>
            <a:r>
              <a:rPr lang="en-US" altLang="ja-JP" sz="2400" dirty="0"/>
              <a:t>67(2)).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004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長方形 2"/>
          <p:cNvSpPr>
            <a:spLocks noGrp="1" noChangeArrowheads="1"/>
          </p:cNvSpPr>
          <p:nvPr>
            <p:ph type="title"/>
          </p:nvPr>
        </p:nvSpPr>
        <p:spPr>
          <a:xfrm>
            <a:off x="199715" y="238896"/>
            <a:ext cx="7568566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ja-JP" sz="6600" dirty="0" smtClean="0"/>
              <a:t>10. </a:t>
            </a:r>
            <a:r>
              <a:rPr lang="en-US" altLang="ja-JP" sz="6600" dirty="0" err="1"/>
              <a:t>Unpatentable</a:t>
            </a:r>
            <a:r>
              <a:rPr lang="en-US" altLang="ja-JP" sz="6600" dirty="0"/>
              <a:t> inventions</a:t>
            </a:r>
            <a:endParaRPr kumimoji="1" lang="ja-JP" sz="6600" dirty="0"/>
          </a:p>
        </p:txBody>
      </p:sp>
      <p:sp>
        <p:nvSpPr>
          <p:cNvPr id="86019" name="長方形 3"/>
          <p:cNvSpPr>
            <a:spLocks noGrp="1" noChangeArrowheads="1"/>
          </p:cNvSpPr>
          <p:nvPr>
            <p:ph idx="1"/>
          </p:nvPr>
        </p:nvSpPr>
        <p:spPr>
          <a:xfrm>
            <a:off x="686526" y="2613388"/>
            <a:ext cx="8598907" cy="542262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u"/>
            </a:pPr>
            <a:r>
              <a:rPr lang="en-US" altLang="ja-JP" sz="2400" dirty="0"/>
              <a:t>A patent right for the invention of a medicine </a:t>
            </a:r>
            <a:r>
              <a:rPr lang="en-US" altLang="ja-JP" sz="2400" dirty="0" smtClean="0"/>
              <a:t>to </a:t>
            </a:r>
            <a:r>
              <a:rPr lang="en-US" altLang="ja-JP" sz="2400" dirty="0"/>
              <a:t>be manufactured by mixing two or more medicines or for the invention of a process to manufacture a medicine by mixing two or more medicines shall not be effective against the act of preparation of a medicine as is written in a prescription from a physician or a dentist and the medicine prepared as is written in a prescription from a physician or a dentist</a:t>
            </a:r>
            <a:r>
              <a:rPr lang="en-US" altLang="ja-JP" sz="2400" dirty="0" smtClean="0"/>
              <a:t>.(</a:t>
            </a:r>
            <a:r>
              <a:rPr lang="en-US" altLang="ja-JP" sz="2400" dirty="0">
                <a:solidFill>
                  <a:schemeClr val="tx1"/>
                </a:solidFill>
              </a:rPr>
              <a:t>Patent </a:t>
            </a:r>
            <a:r>
              <a:rPr lang="en-US" altLang="ja-JP" sz="2400" dirty="0" smtClean="0">
                <a:solidFill>
                  <a:schemeClr val="tx1"/>
                </a:solidFill>
              </a:rPr>
              <a:t>Law </a:t>
            </a:r>
            <a:r>
              <a:rPr lang="en-US" altLang="ja-JP" sz="2400" dirty="0" smtClean="0"/>
              <a:t>Article 69(3)).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942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長方形 2"/>
          <p:cNvSpPr>
            <a:spLocks noGrp="1" noChangeArrowheads="1"/>
          </p:cNvSpPr>
          <p:nvPr>
            <p:ph type="title"/>
          </p:nvPr>
        </p:nvSpPr>
        <p:spPr>
          <a:xfrm>
            <a:off x="240905" y="263610"/>
            <a:ext cx="9504457" cy="1320800"/>
          </a:xfrm>
        </p:spPr>
        <p:txBody>
          <a:bodyPr>
            <a:noAutofit/>
          </a:bodyPr>
          <a:lstStyle/>
          <a:p>
            <a:pPr algn="ctr"/>
            <a:r>
              <a:rPr lang="en-US" altLang="ja-JP" sz="4800" dirty="0" smtClean="0"/>
              <a:t>11. Inventions </a:t>
            </a:r>
            <a:r>
              <a:rPr lang="en-US" altLang="ja-JP" sz="4800" dirty="0"/>
              <a:t>that are </a:t>
            </a:r>
            <a:r>
              <a:rPr lang="en-US" altLang="ja-JP" sz="4800" dirty="0" smtClean="0"/>
              <a:t>not industrially applicable</a:t>
            </a:r>
            <a:endParaRPr kumimoji="1" lang="ja-JP" sz="4800" dirty="0"/>
          </a:p>
        </p:txBody>
      </p:sp>
      <p:sp>
        <p:nvSpPr>
          <p:cNvPr id="86019" name="長方形 3"/>
          <p:cNvSpPr>
            <a:spLocks noGrp="1" noChangeArrowheads="1"/>
          </p:cNvSpPr>
          <p:nvPr>
            <p:ph idx="1"/>
          </p:nvPr>
        </p:nvSpPr>
        <p:spPr>
          <a:xfrm>
            <a:off x="686526" y="2647708"/>
            <a:ext cx="8598907" cy="542262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u"/>
            </a:pPr>
            <a:r>
              <a:rPr lang="en-US" altLang="ja-JP" sz="2400" dirty="0" smtClean="0"/>
              <a:t>A method </a:t>
            </a:r>
            <a:r>
              <a:rPr lang="en-US" altLang="ja-JP" sz="2400" dirty="0"/>
              <a:t>of surgery, therapy </a:t>
            </a:r>
            <a:r>
              <a:rPr lang="en-US" altLang="ja-JP" sz="2400" dirty="0" smtClean="0"/>
              <a:t>or diagnosis </a:t>
            </a:r>
            <a:r>
              <a:rPr lang="en-US" altLang="ja-JP" sz="2400" dirty="0"/>
              <a:t>of </a:t>
            </a:r>
            <a:r>
              <a:rPr lang="en-US" altLang="ja-JP" sz="2400" dirty="0" smtClean="0"/>
              <a:t>humans.</a:t>
            </a:r>
          </a:p>
          <a:p>
            <a:pPr marL="0" indent="0">
              <a:buNone/>
            </a:pPr>
            <a:r>
              <a:rPr lang="en-US" altLang="ja-JP" sz="2400" dirty="0" smtClean="0">
                <a:solidFill>
                  <a:schemeClr val="tx1"/>
                </a:solidFill>
              </a:rPr>
              <a:t>(Patent </a:t>
            </a:r>
            <a:r>
              <a:rPr lang="en-US" altLang="ja-JP" sz="2400" dirty="0">
                <a:solidFill>
                  <a:schemeClr val="tx1"/>
                </a:solidFill>
              </a:rPr>
              <a:t>Law </a:t>
            </a:r>
            <a:r>
              <a:rPr lang="en-US" altLang="ja-JP" sz="2400" dirty="0" smtClean="0">
                <a:solidFill>
                  <a:schemeClr val="tx1"/>
                </a:solidFill>
              </a:rPr>
              <a:t>Article 29 (1) </a:t>
            </a:r>
            <a:r>
              <a:rPr lang="en-US" altLang="ja-JP" sz="2400" dirty="0" smtClean="0"/>
              <a:t>main paragraph)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981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長方形 2"/>
          <p:cNvSpPr>
            <a:spLocks noGrp="1" noChangeArrowheads="1"/>
          </p:cNvSpPr>
          <p:nvPr>
            <p:ph type="title"/>
          </p:nvPr>
        </p:nvSpPr>
        <p:spPr>
          <a:xfrm>
            <a:off x="240905" y="263610"/>
            <a:ext cx="9504457" cy="1320800"/>
          </a:xfrm>
        </p:spPr>
        <p:txBody>
          <a:bodyPr>
            <a:noAutofit/>
          </a:bodyPr>
          <a:lstStyle/>
          <a:p>
            <a:pPr algn="ctr"/>
            <a:r>
              <a:rPr lang="en-US" altLang="ja-JP" sz="4800" dirty="0" smtClean="0"/>
              <a:t>12. Compulsory license</a:t>
            </a:r>
            <a:endParaRPr kumimoji="1" lang="ja-JP" sz="4800" dirty="0"/>
          </a:p>
        </p:txBody>
      </p:sp>
      <p:sp>
        <p:nvSpPr>
          <p:cNvPr id="86019" name="長方形 3"/>
          <p:cNvSpPr>
            <a:spLocks noGrp="1" noChangeArrowheads="1"/>
          </p:cNvSpPr>
          <p:nvPr>
            <p:ph idx="1"/>
          </p:nvPr>
        </p:nvSpPr>
        <p:spPr>
          <a:xfrm>
            <a:off x="829401" y="1873527"/>
            <a:ext cx="8598907" cy="542262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u"/>
            </a:pPr>
            <a:r>
              <a:rPr lang="en-US" altLang="ja-JP" sz="2400" dirty="0"/>
              <a:t>Where a patented </a:t>
            </a:r>
            <a:r>
              <a:rPr lang="en-US" altLang="ja-JP" sz="2400" dirty="0" smtClean="0"/>
              <a:t>invention </a:t>
            </a:r>
            <a:r>
              <a:rPr lang="en-US" altLang="ja-JP" sz="2400" dirty="0"/>
              <a:t>is not </a:t>
            </a:r>
            <a:r>
              <a:rPr lang="en-US" altLang="ja-JP" sz="2400" dirty="0" smtClean="0"/>
              <a:t>sufficiently continuously worked </a:t>
            </a:r>
            <a:r>
              <a:rPr lang="en-US" altLang="ja-JP" sz="2400" dirty="0"/>
              <a:t>for 3 years </a:t>
            </a:r>
            <a:r>
              <a:rPr lang="en-US" altLang="ja-JP" sz="2400" dirty="0" smtClean="0"/>
              <a:t>in Japan</a:t>
            </a:r>
            <a:r>
              <a:rPr lang="en-US" altLang="ja-JP" sz="2400" dirty="0" smtClean="0">
                <a:solidFill>
                  <a:schemeClr val="tx1"/>
                </a:solidFill>
              </a:rPr>
              <a:t> (</a:t>
            </a:r>
            <a:r>
              <a:rPr lang="en-US" altLang="ja-JP" sz="2400" dirty="0">
                <a:solidFill>
                  <a:schemeClr val="tx1"/>
                </a:solidFill>
              </a:rPr>
              <a:t>Patent Law </a:t>
            </a:r>
            <a:r>
              <a:rPr lang="en-US" altLang="ja-JP" sz="2400" dirty="0" smtClean="0">
                <a:solidFill>
                  <a:schemeClr val="tx1"/>
                </a:solidFill>
              </a:rPr>
              <a:t>Article 83)</a:t>
            </a:r>
          </a:p>
          <a:p>
            <a:pPr marL="0" indent="0">
              <a:buNone/>
            </a:pPr>
            <a:endParaRPr lang="en-US" altLang="ja-JP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en-US" altLang="ja-JP" sz="2400" dirty="0"/>
              <a:t>Where </a:t>
            </a:r>
            <a:r>
              <a:rPr lang="en-US" altLang="ja-JP" sz="2400" dirty="0" smtClean="0"/>
              <a:t>the working </a:t>
            </a:r>
            <a:r>
              <a:rPr lang="en-US" altLang="ja-JP" sz="2400" dirty="0"/>
              <a:t>of a patented invention </a:t>
            </a:r>
            <a:r>
              <a:rPr lang="en-US" altLang="ja-JP" sz="2400" dirty="0" smtClean="0"/>
              <a:t>is </a:t>
            </a:r>
            <a:r>
              <a:rPr lang="en-US" altLang="ja-JP" sz="2400" dirty="0"/>
              <a:t>particularly necessary for </a:t>
            </a:r>
            <a:r>
              <a:rPr lang="en-US" altLang="ja-JP" sz="2400" dirty="0" smtClean="0"/>
              <a:t>the public interest </a:t>
            </a:r>
            <a:r>
              <a:rPr lang="en-US" altLang="ja-JP" sz="2400" dirty="0" smtClean="0">
                <a:solidFill>
                  <a:schemeClr val="tx1"/>
                </a:solidFill>
              </a:rPr>
              <a:t> </a:t>
            </a:r>
            <a:r>
              <a:rPr lang="en-US" altLang="ja-JP" sz="2400" dirty="0">
                <a:solidFill>
                  <a:schemeClr val="tx1"/>
                </a:solidFill>
              </a:rPr>
              <a:t>(Patent Law</a:t>
            </a:r>
            <a:r>
              <a:rPr lang="en-US" altLang="ja-JP" sz="2400" dirty="0" smtClean="0">
                <a:solidFill>
                  <a:schemeClr val="tx1"/>
                </a:solidFill>
              </a:rPr>
              <a:t> </a:t>
            </a:r>
            <a:r>
              <a:rPr lang="en-US" altLang="ja-JP" sz="2400" dirty="0">
                <a:solidFill>
                  <a:schemeClr val="tx1"/>
                </a:solidFill>
              </a:rPr>
              <a:t>Article </a:t>
            </a:r>
            <a:r>
              <a:rPr lang="en-US" altLang="ja-JP" sz="2400" dirty="0" smtClean="0">
                <a:solidFill>
                  <a:schemeClr val="tx1"/>
                </a:solidFill>
              </a:rPr>
              <a:t>93)</a:t>
            </a:r>
          </a:p>
          <a:p>
            <a:pPr marL="0" indent="0">
              <a:buNone/>
            </a:pPr>
            <a:endParaRPr lang="en-US" altLang="ja-JP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244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長方形 2"/>
          <p:cNvSpPr>
            <a:spLocks noGrp="1" noChangeArrowheads="1"/>
          </p:cNvSpPr>
          <p:nvPr>
            <p:ph type="title"/>
          </p:nvPr>
        </p:nvSpPr>
        <p:spPr>
          <a:xfrm>
            <a:off x="240905" y="263610"/>
            <a:ext cx="9504457" cy="1320800"/>
          </a:xfrm>
        </p:spPr>
        <p:txBody>
          <a:bodyPr>
            <a:noAutofit/>
          </a:bodyPr>
          <a:lstStyle/>
          <a:p>
            <a:pPr algn="ctr"/>
            <a:r>
              <a:rPr lang="en-US" altLang="ja-JP" sz="4800" dirty="0" smtClean="0"/>
              <a:t>13. Natural product</a:t>
            </a:r>
            <a:endParaRPr kumimoji="1" lang="ja-JP" sz="4800" dirty="0"/>
          </a:p>
        </p:txBody>
      </p:sp>
      <p:sp>
        <p:nvSpPr>
          <p:cNvPr id="86019" name="長方形 3"/>
          <p:cNvSpPr>
            <a:spLocks noGrp="1" noChangeArrowheads="1"/>
          </p:cNvSpPr>
          <p:nvPr>
            <p:ph idx="1"/>
          </p:nvPr>
        </p:nvSpPr>
        <p:spPr>
          <a:xfrm>
            <a:off x="829401" y="1873527"/>
            <a:ext cx="8598907" cy="54226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400" dirty="0" smtClean="0">
                <a:solidFill>
                  <a:schemeClr val="tx1"/>
                </a:solidFill>
              </a:rPr>
              <a:t>Naturally occurring substances such as nucleic acids, proteins, peptides and antibodies are not </a:t>
            </a:r>
            <a:r>
              <a:rPr lang="en-US" altLang="ja-JP" sz="2400" dirty="0" err="1" smtClean="0">
                <a:solidFill>
                  <a:schemeClr val="tx1"/>
                </a:solidFill>
              </a:rPr>
              <a:t>unpatentable</a:t>
            </a:r>
            <a:r>
              <a:rPr lang="en-US" altLang="ja-JP" sz="2400" dirty="0" smtClean="0">
                <a:solidFill>
                  <a:schemeClr val="tx1"/>
                </a:solidFill>
              </a:rPr>
              <a:t>. 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04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長方形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IWATANI PATENT OFFICE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/>
              <a:t>President, Patent Attorney</a:t>
            </a:r>
            <a:br>
              <a:rPr lang="en-US" altLang="ja-JP" dirty="0" smtClean="0"/>
            </a:br>
            <a:r>
              <a:rPr lang="en-US" altLang="ja-JP" dirty="0" smtClean="0"/>
              <a:t>Ryo Iwatani</a:t>
            </a:r>
            <a:br>
              <a:rPr lang="en-US" altLang="ja-JP" dirty="0" smtClean="0"/>
            </a:b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/>
              <a:t>                       http://www.iwatani-patent.jp/</a:t>
            </a:r>
            <a:br>
              <a:rPr lang="en-US" altLang="ja-JP" dirty="0"/>
            </a:br>
            <a:endParaRPr kumimoji="1" lang="ja-JP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lang="ja-JP" sz="2800" b="0" kern="1200" cap="none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eaLnBrk="1" latinLnBrk="0" hangingPunct="1">
              <a:defRPr kumimoji="1" lang="ja-JP">
                <a:solidFill>
                  <a:schemeClr val="tx2"/>
                </a:solidFill>
              </a:defRPr>
            </a:lvl2pPr>
            <a:lvl3pPr eaLnBrk="1" latinLnBrk="0" hangingPunct="1">
              <a:defRPr kumimoji="1" lang="ja-JP">
                <a:solidFill>
                  <a:schemeClr val="tx2"/>
                </a:solidFill>
              </a:defRPr>
            </a:lvl3pPr>
            <a:lvl4pPr eaLnBrk="1" latinLnBrk="0" hangingPunct="1">
              <a:defRPr kumimoji="1" lang="ja-JP">
                <a:solidFill>
                  <a:schemeClr val="tx2"/>
                </a:solidFill>
              </a:defRPr>
            </a:lvl4pPr>
            <a:lvl5pPr eaLnBrk="1" latinLnBrk="0" hangingPunct="1">
              <a:defRPr kumimoji="1" lang="ja-JP">
                <a:solidFill>
                  <a:schemeClr val="tx2"/>
                </a:solidFill>
              </a:defRPr>
            </a:lvl5pPr>
            <a:lvl6pPr eaLnBrk="1" latinLnBrk="0" hangingPunct="1">
              <a:defRPr kumimoji="1" lang="ja-JP">
                <a:solidFill>
                  <a:schemeClr val="tx2"/>
                </a:solidFill>
              </a:defRPr>
            </a:lvl6pPr>
            <a:lvl7pPr eaLnBrk="1" latinLnBrk="0" hangingPunct="1">
              <a:defRPr kumimoji="1" lang="ja-JP">
                <a:solidFill>
                  <a:schemeClr val="tx2"/>
                </a:solidFill>
              </a:defRPr>
            </a:lvl7pPr>
            <a:lvl8pPr eaLnBrk="1" latinLnBrk="0" hangingPunct="1">
              <a:defRPr kumimoji="1" lang="ja-JP">
                <a:solidFill>
                  <a:schemeClr val="tx2"/>
                </a:solidFill>
              </a:defRPr>
            </a:lvl8pPr>
            <a:lvl9pPr eaLnBrk="1" latinLnBrk="0" hangingPunct="1">
              <a:defRPr kumimoji="1" lang="ja-JP">
                <a:solidFill>
                  <a:schemeClr val="tx2"/>
                </a:solidFill>
              </a:defRPr>
            </a:lvl9pPr>
          </a:lstStyle>
          <a:p>
            <a:r>
              <a:rPr lang="en-US" altLang="ja-JP" sz="4800" dirty="0" smtClean="0"/>
              <a:t>Thank you!</a:t>
            </a:r>
            <a:endParaRPr lang="ja-JP" altLang="en-US" sz="4800" dirty="0" smtClean="0"/>
          </a:p>
        </p:txBody>
      </p:sp>
    </p:spTree>
    <p:extLst>
      <p:ext uri="{BB962C8B-B14F-4D97-AF65-F5344CB8AC3E}">
        <p14:creationId xmlns:p14="http://schemas.microsoft.com/office/powerpoint/2010/main" val="1223774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長方形 2"/>
          <p:cNvSpPr>
            <a:spLocks noGrp="1" noChangeArrowheads="1"/>
          </p:cNvSpPr>
          <p:nvPr>
            <p:ph type="title"/>
          </p:nvPr>
        </p:nvSpPr>
        <p:spPr>
          <a:xfrm>
            <a:off x="150289" y="238897"/>
            <a:ext cx="9908111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ja-JP" sz="6600" dirty="0" smtClean="0"/>
              <a:t>2. A </a:t>
            </a:r>
            <a:r>
              <a:rPr lang="en-US" altLang="ja-JP" sz="6600" dirty="0"/>
              <a:t>medicinal invention</a:t>
            </a:r>
            <a:endParaRPr kumimoji="1" lang="ja-JP" sz="6600" dirty="0"/>
          </a:p>
        </p:txBody>
      </p:sp>
      <p:sp>
        <p:nvSpPr>
          <p:cNvPr id="86019" name="長方形 3"/>
          <p:cNvSpPr>
            <a:spLocks noGrp="1" noChangeArrowheads="1"/>
          </p:cNvSpPr>
          <p:nvPr>
            <p:ph idx="1"/>
          </p:nvPr>
        </p:nvSpPr>
        <p:spPr>
          <a:xfrm>
            <a:off x="301835" y="1905215"/>
            <a:ext cx="10398806" cy="54226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800" dirty="0">
                <a:solidFill>
                  <a:schemeClr val="tx1"/>
                </a:solidFill>
              </a:rPr>
              <a:t>" </a:t>
            </a:r>
            <a:r>
              <a:rPr lang="en-US" altLang="ja-JP" sz="2800" dirty="0" smtClean="0">
                <a:solidFill>
                  <a:schemeClr val="tx1"/>
                </a:solidFill>
              </a:rPr>
              <a:t>An </a:t>
            </a:r>
            <a:r>
              <a:rPr lang="en-US" altLang="ja-JP" sz="2800" dirty="0">
                <a:solidFill>
                  <a:schemeClr val="tx1"/>
                </a:solidFill>
              </a:rPr>
              <a:t>invention of a product" which intends </a:t>
            </a:r>
            <a:r>
              <a:rPr lang="en-US" altLang="ja-JP" sz="2800" dirty="0" smtClean="0">
                <a:solidFill>
                  <a:schemeClr val="tx1"/>
                </a:solidFill>
              </a:rPr>
              <a:t>to provide</a:t>
            </a:r>
          </a:p>
          <a:p>
            <a:pPr marL="0" indent="0">
              <a:buNone/>
            </a:pPr>
            <a:r>
              <a:rPr lang="en-US" altLang="ja-JP" sz="2800" dirty="0" smtClean="0">
                <a:solidFill>
                  <a:schemeClr val="tx1"/>
                </a:solidFill>
              </a:rPr>
              <a:t> </a:t>
            </a:r>
            <a:r>
              <a:rPr lang="en-US" altLang="ja-JP" sz="2800" u="sng" dirty="0">
                <a:solidFill>
                  <a:schemeClr val="tx1"/>
                </a:solidFill>
              </a:rPr>
              <a:t>a</a:t>
            </a:r>
            <a:r>
              <a:rPr lang="en-US" altLang="ja-JP" sz="2800" dirty="0">
                <a:solidFill>
                  <a:schemeClr val="tx1"/>
                </a:solidFill>
              </a:rPr>
              <a:t> new </a:t>
            </a:r>
            <a:r>
              <a:rPr lang="en-US" altLang="ja-JP" sz="2800" u="sng" dirty="0">
                <a:solidFill>
                  <a:schemeClr val="tx1"/>
                </a:solidFill>
              </a:rPr>
              <a:t>medicinal use</a:t>
            </a:r>
            <a:r>
              <a:rPr lang="en-US" altLang="ja-JP" sz="2800" dirty="0">
                <a:solidFill>
                  <a:schemeClr val="tx1"/>
                </a:solidFill>
              </a:rPr>
              <a:t> </a:t>
            </a:r>
            <a:r>
              <a:rPr lang="en-US" altLang="ja-JP" sz="2800" dirty="0" smtClean="0">
                <a:solidFill>
                  <a:schemeClr val="tx1"/>
                </a:solidFill>
              </a:rPr>
              <a:t>of </a:t>
            </a:r>
            <a:r>
              <a:rPr lang="en-US" altLang="ja-JP" sz="2800" u="sng" dirty="0">
                <a:solidFill>
                  <a:schemeClr val="tx1"/>
                </a:solidFill>
              </a:rPr>
              <a:t>a </a:t>
            </a:r>
            <a:r>
              <a:rPr lang="en-US" altLang="ja-JP" sz="2800" u="sng" dirty="0" smtClean="0">
                <a:solidFill>
                  <a:schemeClr val="tx1"/>
                </a:solidFill>
              </a:rPr>
              <a:t>material</a:t>
            </a:r>
            <a:r>
              <a:rPr lang="en-US" altLang="ja-JP" sz="2800" dirty="0" smtClean="0">
                <a:solidFill>
                  <a:schemeClr val="tx1"/>
                </a:solidFill>
              </a:rPr>
              <a:t>, </a:t>
            </a:r>
            <a:r>
              <a:rPr lang="en-US" altLang="ja-JP" sz="2800" dirty="0">
                <a:solidFill>
                  <a:schemeClr val="tx1"/>
                </a:solidFill>
              </a:rPr>
              <a:t>based on the 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ja-JP" sz="2800" dirty="0" smtClean="0">
                <a:solidFill>
                  <a:schemeClr val="tx1"/>
                </a:solidFill>
              </a:rPr>
              <a:t>discovery of an </a:t>
            </a:r>
            <a:r>
              <a:rPr lang="en-US" altLang="ja-JP" sz="2800" dirty="0">
                <a:solidFill>
                  <a:schemeClr val="tx1"/>
                </a:solidFill>
              </a:rPr>
              <a:t>unknown attribute of the material</a:t>
            </a:r>
            <a:r>
              <a:rPr lang="en-US" altLang="ja-JP" sz="2800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altLang="ja-JP" sz="2800" dirty="0" smtClean="0">
                <a:solidFill>
                  <a:schemeClr val="tx1"/>
                </a:solidFill>
              </a:rPr>
              <a:t>(</a:t>
            </a:r>
            <a:r>
              <a:rPr lang="en-US" altLang="ja-JP" sz="2800" dirty="0">
                <a:solidFill>
                  <a:schemeClr val="tx1"/>
                </a:solidFill>
              </a:rPr>
              <a:t>Examination Handbook for Patent and Utility Model in </a:t>
            </a:r>
            <a:r>
              <a:rPr lang="en-US" altLang="ja-JP" sz="2800" dirty="0" smtClean="0">
                <a:solidFill>
                  <a:schemeClr val="tx1"/>
                </a:solidFill>
              </a:rPr>
              <a:t>Japan, </a:t>
            </a:r>
            <a:r>
              <a:rPr lang="en-US" altLang="ja-JP" sz="2800" dirty="0"/>
              <a:t>Annex </a:t>
            </a:r>
            <a:r>
              <a:rPr lang="en-US" altLang="ja-JP" sz="2800" dirty="0" smtClean="0"/>
              <a:t>B, Chapter 3)</a:t>
            </a:r>
            <a:endParaRPr lang="ja-JP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968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長方形 2"/>
          <p:cNvSpPr>
            <a:spLocks noGrp="1" noChangeArrowheads="1"/>
          </p:cNvSpPr>
          <p:nvPr>
            <p:ph type="title"/>
          </p:nvPr>
        </p:nvSpPr>
        <p:spPr>
          <a:xfrm>
            <a:off x="191479" y="255373"/>
            <a:ext cx="8598907" cy="1320800"/>
          </a:xfrm>
        </p:spPr>
        <p:txBody>
          <a:bodyPr>
            <a:normAutofit/>
          </a:bodyPr>
          <a:lstStyle/>
          <a:p>
            <a:pPr algn="ctr"/>
            <a:r>
              <a:rPr lang="en-US" altLang="ja-JP" sz="6600" dirty="0" smtClean="0"/>
              <a:t>3. "A </a:t>
            </a:r>
            <a:r>
              <a:rPr lang="en-US" altLang="ja-JP" sz="6600" dirty="0"/>
              <a:t>material"</a:t>
            </a:r>
            <a:endParaRPr kumimoji="1" lang="ja-JP" sz="6600" dirty="0"/>
          </a:p>
        </p:txBody>
      </p:sp>
      <p:sp>
        <p:nvSpPr>
          <p:cNvPr id="86019" name="長方形 3"/>
          <p:cNvSpPr>
            <a:spLocks noGrp="1" noChangeArrowheads="1"/>
          </p:cNvSpPr>
          <p:nvPr>
            <p:ph idx="1"/>
          </p:nvPr>
        </p:nvSpPr>
        <p:spPr>
          <a:xfrm>
            <a:off x="315202" y="1877704"/>
            <a:ext cx="9691440" cy="54226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800" dirty="0" smtClean="0"/>
              <a:t>"</a:t>
            </a:r>
            <a:r>
              <a:rPr lang="en-US" altLang="ja-JP" sz="2800" dirty="0"/>
              <a:t>A material" here </a:t>
            </a:r>
            <a:r>
              <a:rPr lang="en-US" altLang="ja-JP" sz="2800" dirty="0">
                <a:solidFill>
                  <a:schemeClr val="tx1"/>
                </a:solidFill>
              </a:rPr>
              <a:t>means a component used as an active ingredient, including </a:t>
            </a:r>
            <a:r>
              <a:rPr lang="en-US" altLang="ja-JP" sz="2800" dirty="0" smtClean="0"/>
              <a:t>a compound</a:t>
            </a:r>
            <a:r>
              <a:rPr lang="en-US" altLang="ja-JP" sz="2800" dirty="0"/>
              <a:t>, a cell, a tissue, or a chemical substance (or a group of chemical substances) </a:t>
            </a:r>
            <a:r>
              <a:rPr lang="en-US" altLang="ja-JP" sz="2800" dirty="0" smtClean="0"/>
              <a:t>whose chemical </a:t>
            </a:r>
            <a:r>
              <a:rPr lang="en-US" altLang="ja-JP" sz="2800" dirty="0"/>
              <a:t>structure is not specified, such as an extract from a natural product, and </a:t>
            </a:r>
            <a:r>
              <a:rPr lang="en-US" altLang="ja-JP" sz="2800" dirty="0" smtClean="0"/>
              <a:t>combination thereof</a:t>
            </a:r>
            <a:r>
              <a:rPr lang="en-US" altLang="ja-JP" sz="2800" dirty="0"/>
              <a:t>. Hereinafter, the material concerned is referred to as "a compound, </a:t>
            </a:r>
            <a:r>
              <a:rPr lang="en-US" altLang="ja-JP" sz="2800" dirty="0" smtClean="0"/>
              <a:t>etc.“ </a:t>
            </a:r>
            <a:r>
              <a:rPr lang="en-US" altLang="ja-JP" sz="2800" dirty="0" smtClean="0">
                <a:solidFill>
                  <a:schemeClr val="tx1"/>
                </a:solidFill>
              </a:rPr>
              <a:t>(</a:t>
            </a:r>
            <a:r>
              <a:rPr lang="en-US" altLang="ja-JP" sz="2800" dirty="0">
                <a:solidFill>
                  <a:schemeClr val="tx1"/>
                </a:solidFill>
              </a:rPr>
              <a:t>Examination Handbook for Patent and Utility Model in Japan, </a:t>
            </a:r>
            <a:r>
              <a:rPr lang="en-US" altLang="ja-JP" sz="2800" dirty="0"/>
              <a:t>Annex B, Chapter 3)</a:t>
            </a:r>
            <a:endParaRPr lang="ja-JP" altLang="en-US" sz="2800" dirty="0">
              <a:solidFill>
                <a:schemeClr val="tx1"/>
              </a:solidFill>
            </a:endParaRPr>
          </a:p>
          <a:p>
            <a:endParaRPr lang="ja-JP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01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長方形 2"/>
          <p:cNvSpPr>
            <a:spLocks noGrp="1" noChangeArrowheads="1"/>
          </p:cNvSpPr>
          <p:nvPr>
            <p:ph type="title"/>
          </p:nvPr>
        </p:nvSpPr>
        <p:spPr>
          <a:xfrm>
            <a:off x="463327" y="304801"/>
            <a:ext cx="8598907" cy="1320800"/>
          </a:xfrm>
        </p:spPr>
        <p:txBody>
          <a:bodyPr>
            <a:normAutofit/>
          </a:bodyPr>
          <a:lstStyle/>
          <a:p>
            <a:pPr algn="ctr"/>
            <a:r>
              <a:rPr lang="en-US" altLang="ja-JP" sz="6600" dirty="0" smtClean="0"/>
              <a:t>4. "A </a:t>
            </a:r>
            <a:r>
              <a:rPr lang="en-US" altLang="ja-JP" sz="6600" dirty="0"/>
              <a:t>medicinal </a:t>
            </a:r>
            <a:r>
              <a:rPr lang="en-US" altLang="ja-JP" sz="6600" dirty="0" smtClean="0"/>
              <a:t>use"</a:t>
            </a:r>
            <a:endParaRPr kumimoji="1" lang="ja-JP" sz="6600" dirty="0"/>
          </a:p>
        </p:txBody>
      </p:sp>
      <p:sp>
        <p:nvSpPr>
          <p:cNvPr id="86019" name="長方形 3"/>
          <p:cNvSpPr>
            <a:spLocks noGrp="1" noChangeArrowheads="1"/>
          </p:cNvSpPr>
          <p:nvPr>
            <p:ph idx="1"/>
          </p:nvPr>
        </p:nvSpPr>
        <p:spPr>
          <a:xfrm>
            <a:off x="315202" y="1877704"/>
            <a:ext cx="9691440" cy="54226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800" dirty="0"/>
              <a:t>"A medicinal use" here means the following (</a:t>
            </a:r>
            <a:r>
              <a:rPr lang="en-US" altLang="ja-JP" sz="2800" dirty="0" err="1"/>
              <a:t>i</a:t>
            </a:r>
            <a:r>
              <a:rPr lang="en-US" altLang="ja-JP" sz="2800" dirty="0"/>
              <a:t>) or (ii):</a:t>
            </a:r>
          </a:p>
          <a:p>
            <a:pPr marL="0" indent="0">
              <a:buNone/>
            </a:pPr>
            <a:r>
              <a:rPr lang="en-US" altLang="ja-JP" sz="2800" dirty="0"/>
              <a:t>(</a:t>
            </a:r>
            <a:r>
              <a:rPr lang="en-US" altLang="ja-JP" sz="2800" dirty="0" err="1"/>
              <a:t>i</a:t>
            </a:r>
            <a:r>
              <a:rPr lang="en-US" altLang="ja-JP" sz="2800" dirty="0"/>
              <a:t>) an application to a specific disease;</a:t>
            </a:r>
          </a:p>
          <a:p>
            <a:pPr marL="0" indent="0">
              <a:buNone/>
            </a:pPr>
            <a:r>
              <a:rPr lang="en-US" altLang="ja-JP" sz="2800" dirty="0"/>
              <a:t>(ii) an application to a specific disease in which dosage or administration such as a </a:t>
            </a:r>
            <a:r>
              <a:rPr lang="en-US" altLang="ja-JP" sz="2800" dirty="0" smtClean="0"/>
              <a:t>dosing time</a:t>
            </a:r>
            <a:r>
              <a:rPr lang="en-US" altLang="ja-JP" sz="2800" dirty="0"/>
              <a:t>, a dosing procedure, a dosing amount or an administration site (hereinafter </a:t>
            </a:r>
            <a:r>
              <a:rPr lang="en-US" altLang="ja-JP" sz="2800" dirty="0" smtClean="0"/>
              <a:t>referred to </a:t>
            </a:r>
            <a:r>
              <a:rPr lang="en-US" altLang="ja-JP" sz="2800" dirty="0"/>
              <a:t>as " dosage or administration") is specified</a:t>
            </a:r>
            <a:r>
              <a:rPr lang="en-US" altLang="ja-JP" sz="2800" dirty="0" smtClean="0"/>
              <a:t>. </a:t>
            </a:r>
            <a:r>
              <a:rPr lang="en-US" altLang="ja-JP" sz="2800" dirty="0" smtClean="0">
                <a:solidFill>
                  <a:schemeClr val="tx1"/>
                </a:solidFill>
              </a:rPr>
              <a:t>(</a:t>
            </a:r>
            <a:r>
              <a:rPr lang="en-US" altLang="ja-JP" sz="2800" dirty="0">
                <a:solidFill>
                  <a:schemeClr val="tx1"/>
                </a:solidFill>
              </a:rPr>
              <a:t>Examination Handbook for Patent and Utility Model in Japan, </a:t>
            </a:r>
            <a:r>
              <a:rPr lang="en-US" altLang="ja-JP" sz="2800" dirty="0"/>
              <a:t>Annex B, Chapter 3)</a:t>
            </a:r>
            <a:endParaRPr lang="ja-JP" altLang="en-US" sz="2800" dirty="0">
              <a:solidFill>
                <a:schemeClr val="tx1"/>
              </a:solidFill>
            </a:endParaRPr>
          </a:p>
          <a:p>
            <a:endParaRPr lang="ja-JP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252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長方形 2"/>
          <p:cNvSpPr>
            <a:spLocks noGrp="1" noChangeArrowheads="1"/>
          </p:cNvSpPr>
          <p:nvPr>
            <p:ph type="title"/>
          </p:nvPr>
        </p:nvSpPr>
        <p:spPr>
          <a:xfrm>
            <a:off x="380949" y="214184"/>
            <a:ext cx="8598907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ja-JP" sz="6600" dirty="0" smtClean="0"/>
              <a:t>5. Novelty </a:t>
            </a:r>
            <a:br>
              <a:rPr lang="en-US" altLang="ja-JP" sz="6600" dirty="0" smtClean="0"/>
            </a:br>
            <a:r>
              <a:rPr lang="en-US" altLang="ja-JP" sz="6600" dirty="0" smtClean="0"/>
              <a:t>of medicinal invention</a:t>
            </a:r>
            <a:endParaRPr kumimoji="1" lang="ja-JP" sz="6600" dirty="0"/>
          </a:p>
        </p:txBody>
      </p:sp>
      <p:sp>
        <p:nvSpPr>
          <p:cNvPr id="86019" name="長方形 3"/>
          <p:cNvSpPr>
            <a:spLocks noGrp="1" noChangeArrowheads="1"/>
          </p:cNvSpPr>
          <p:nvPr>
            <p:ph idx="1"/>
          </p:nvPr>
        </p:nvSpPr>
        <p:spPr>
          <a:xfrm>
            <a:off x="711239" y="2433524"/>
            <a:ext cx="9594295" cy="54226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800" dirty="0"/>
              <a:t>N</a:t>
            </a:r>
            <a:r>
              <a:rPr lang="en-US" altLang="ja-JP" sz="2800" dirty="0" smtClean="0"/>
              <a:t>ovelty </a:t>
            </a:r>
            <a:r>
              <a:rPr lang="en-US" altLang="ja-JP" sz="2800" dirty="0"/>
              <a:t>of a medicinal </a:t>
            </a:r>
            <a:r>
              <a:rPr lang="en-US" altLang="ja-JP" sz="2800" dirty="0" smtClean="0"/>
              <a:t>invention </a:t>
            </a:r>
            <a:r>
              <a:rPr lang="en-US" altLang="ja-JP" sz="2800" dirty="0"/>
              <a:t>is judged </a:t>
            </a:r>
            <a:r>
              <a:rPr lang="en-US" altLang="ja-JP" sz="2800" dirty="0" smtClean="0"/>
              <a:t>by the following </a:t>
            </a:r>
            <a:r>
              <a:rPr lang="en-US" altLang="ja-JP" sz="2800" dirty="0"/>
              <a:t>two points:</a:t>
            </a:r>
          </a:p>
          <a:p>
            <a:pPr marL="0" indent="0">
              <a:buNone/>
            </a:pPr>
            <a:r>
              <a:rPr lang="en-US" altLang="ja-JP" sz="2800" dirty="0"/>
              <a:t>(</a:t>
            </a:r>
            <a:r>
              <a:rPr lang="en-US" altLang="ja-JP" sz="2800" dirty="0" err="1"/>
              <a:t>i</a:t>
            </a:r>
            <a:r>
              <a:rPr lang="en-US" altLang="ja-JP" sz="2800" dirty="0"/>
              <a:t>) a compound etc</a:t>
            </a:r>
            <a:r>
              <a:rPr lang="en-US" altLang="ja-JP" sz="2800" dirty="0" smtClean="0"/>
              <a:t>. having a specific attribute;</a:t>
            </a:r>
            <a:endParaRPr lang="en-US" altLang="ja-JP" sz="2800" dirty="0"/>
          </a:p>
          <a:p>
            <a:pPr marL="0" indent="0">
              <a:buNone/>
            </a:pPr>
            <a:r>
              <a:rPr lang="en-US" altLang="ja-JP" sz="2800" dirty="0"/>
              <a:t>(ii) a medicinal use 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en-US" altLang="ja-JP" sz="2800" dirty="0" smtClean="0">
                <a:solidFill>
                  <a:schemeClr val="tx1"/>
                </a:solidFill>
              </a:rPr>
              <a:t>(</a:t>
            </a:r>
            <a:r>
              <a:rPr lang="en-US" altLang="ja-JP" sz="2800" dirty="0">
                <a:solidFill>
                  <a:schemeClr val="tx1"/>
                </a:solidFill>
              </a:rPr>
              <a:t>Examination Handbook for Patent and Utility Model in Japan, </a:t>
            </a:r>
            <a:r>
              <a:rPr lang="en-US" altLang="ja-JP" sz="2800" dirty="0"/>
              <a:t>Annex B, Chapter 3)</a:t>
            </a:r>
            <a:endParaRPr lang="ja-JP" alt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ja-JP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724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長方形 2"/>
          <p:cNvSpPr>
            <a:spLocks noGrp="1" noChangeArrowheads="1"/>
          </p:cNvSpPr>
          <p:nvPr>
            <p:ph type="title"/>
          </p:nvPr>
        </p:nvSpPr>
        <p:spPr>
          <a:xfrm>
            <a:off x="380949" y="214184"/>
            <a:ext cx="8598907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6600" dirty="0" smtClean="0"/>
              <a:t>６</a:t>
            </a:r>
            <a:r>
              <a:rPr lang="en-US" altLang="ja-JP" sz="6600" dirty="0" smtClean="0"/>
              <a:t>. Expression </a:t>
            </a:r>
            <a:br>
              <a:rPr lang="en-US" altLang="ja-JP" sz="6600" dirty="0" smtClean="0"/>
            </a:br>
            <a:r>
              <a:rPr lang="en-US" altLang="ja-JP" sz="6600" dirty="0" smtClean="0"/>
              <a:t>of medicinal invention</a:t>
            </a:r>
            <a:endParaRPr kumimoji="1" lang="ja-JP" sz="6600" dirty="0"/>
          </a:p>
        </p:txBody>
      </p:sp>
      <p:sp>
        <p:nvSpPr>
          <p:cNvPr id="86019" name="長方形 3"/>
          <p:cNvSpPr>
            <a:spLocks noGrp="1" noChangeArrowheads="1"/>
          </p:cNvSpPr>
          <p:nvPr>
            <p:ph idx="1"/>
          </p:nvPr>
        </p:nvSpPr>
        <p:spPr>
          <a:xfrm>
            <a:off x="711239" y="2433524"/>
            <a:ext cx="9594295" cy="54226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800" dirty="0" smtClean="0">
                <a:solidFill>
                  <a:schemeClr val="tx1"/>
                </a:solidFill>
              </a:rPr>
              <a:t>“Use claims (New use of </a:t>
            </a:r>
            <a:r>
              <a:rPr lang="en-US" altLang="ja-JP" sz="2800" dirty="0">
                <a:solidFill>
                  <a:schemeClr val="tx1"/>
                </a:solidFill>
              </a:rPr>
              <a:t>known </a:t>
            </a:r>
            <a:r>
              <a:rPr lang="en-US" altLang="ja-JP" sz="2800" dirty="0" smtClean="0">
                <a:solidFill>
                  <a:schemeClr val="tx1"/>
                </a:solidFill>
              </a:rPr>
              <a:t>compound A for treating disease X)” and “for use (known compound </a:t>
            </a:r>
            <a:r>
              <a:rPr lang="en-US" altLang="ja-JP" sz="2800" dirty="0">
                <a:solidFill>
                  <a:schemeClr val="tx1"/>
                </a:solidFill>
              </a:rPr>
              <a:t>A for </a:t>
            </a:r>
            <a:r>
              <a:rPr lang="en-US" altLang="ja-JP" sz="2800" dirty="0" smtClean="0">
                <a:solidFill>
                  <a:schemeClr val="tx1"/>
                </a:solidFill>
              </a:rPr>
              <a:t>new use of treating </a:t>
            </a:r>
            <a:r>
              <a:rPr lang="en-US" altLang="ja-JP" sz="2800" dirty="0">
                <a:solidFill>
                  <a:schemeClr val="tx1"/>
                </a:solidFill>
              </a:rPr>
              <a:t>disease X)</a:t>
            </a:r>
            <a:r>
              <a:rPr lang="en-US" altLang="ja-JP" sz="2800" dirty="0" smtClean="0">
                <a:solidFill>
                  <a:schemeClr val="tx1"/>
                </a:solidFill>
              </a:rPr>
              <a:t>” are not allowed, but “</a:t>
            </a:r>
            <a:r>
              <a:rPr lang="en-US" altLang="ja-JP" sz="2800" dirty="0">
                <a:solidFill>
                  <a:schemeClr val="tx1"/>
                </a:solidFill>
              </a:rPr>
              <a:t>known </a:t>
            </a:r>
            <a:r>
              <a:rPr lang="en-US" altLang="ja-JP" sz="2800" dirty="0" smtClean="0">
                <a:solidFill>
                  <a:schemeClr val="tx1"/>
                </a:solidFill>
              </a:rPr>
              <a:t>agent or composition for the new medicinal use” and “Swiss-type claims, i.e., Use of compound A for the manufacture of a medicine for </a:t>
            </a:r>
            <a:r>
              <a:rPr lang="en-US" altLang="ja-JP" sz="2800" smtClean="0">
                <a:solidFill>
                  <a:schemeClr val="tx1"/>
                </a:solidFill>
              </a:rPr>
              <a:t>treating disease </a:t>
            </a:r>
            <a:r>
              <a:rPr lang="en-US" altLang="ja-JP" sz="2800" dirty="0" smtClean="0">
                <a:solidFill>
                  <a:schemeClr val="tx1"/>
                </a:solidFill>
              </a:rPr>
              <a:t>X” are allowed.</a:t>
            </a:r>
            <a:endParaRPr lang="ja-JP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124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長方形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ja-JP" sz="6600" dirty="0" smtClean="0"/>
              <a:t>7. Examples of </a:t>
            </a:r>
            <a:r>
              <a:rPr lang="en-US" altLang="ja-JP" sz="6600" dirty="0"/>
              <a:t>medicinal invention</a:t>
            </a:r>
            <a:endParaRPr kumimoji="1" lang="ja-JP" sz="6600" dirty="0"/>
          </a:p>
        </p:txBody>
      </p:sp>
      <p:sp>
        <p:nvSpPr>
          <p:cNvPr id="86019" name="長方形 3"/>
          <p:cNvSpPr>
            <a:spLocks noGrp="1" noChangeArrowheads="1"/>
          </p:cNvSpPr>
          <p:nvPr>
            <p:ph idx="1"/>
          </p:nvPr>
        </p:nvSpPr>
        <p:spPr>
          <a:xfrm>
            <a:off x="686526" y="2647708"/>
            <a:ext cx="8598907" cy="54226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800" dirty="0" smtClean="0">
                <a:solidFill>
                  <a:schemeClr val="tx1"/>
                </a:solidFill>
              </a:rPr>
              <a:t>7.1 </a:t>
            </a:r>
            <a:r>
              <a:rPr lang="en-US" altLang="ja-JP" sz="2800" dirty="0"/>
              <a:t>An active ingredient is publicly known, and a medicinal use </a:t>
            </a:r>
            <a:r>
              <a:rPr lang="en-US" altLang="ja-JP" sz="2800" dirty="0" smtClean="0"/>
              <a:t>of the ingredient is </a:t>
            </a:r>
            <a:r>
              <a:rPr lang="en-US" altLang="ja-JP" sz="2800" dirty="0"/>
              <a:t>novel</a:t>
            </a:r>
            <a:r>
              <a:rPr lang="en-US" altLang="ja-JP" sz="2800" dirty="0" smtClean="0"/>
              <a:t>.</a:t>
            </a:r>
          </a:p>
          <a:p>
            <a:pPr>
              <a:buFont typeface="Wingdings" panose="05000000000000000000" pitchFamily="2" charset="2"/>
              <a:buChar char="u"/>
            </a:pPr>
            <a:r>
              <a:rPr lang="en-US" altLang="ja-JP" sz="2800" dirty="0" smtClean="0">
                <a:solidFill>
                  <a:schemeClr val="tx1"/>
                </a:solidFill>
              </a:rPr>
              <a:t>Patentable</a:t>
            </a:r>
          </a:p>
          <a:p>
            <a:pPr marL="0" indent="0">
              <a:buNone/>
            </a:pPr>
            <a:r>
              <a:rPr lang="en-US" altLang="ja-JP" sz="2800" dirty="0" smtClean="0">
                <a:solidFill>
                  <a:schemeClr val="tx1"/>
                </a:solidFill>
              </a:rPr>
              <a:t>A </a:t>
            </a:r>
            <a:r>
              <a:rPr lang="en-US" altLang="ja-JP" sz="2800" dirty="0">
                <a:solidFill>
                  <a:schemeClr val="tx1"/>
                </a:solidFill>
              </a:rPr>
              <a:t>therapeutic agent </a:t>
            </a:r>
            <a:r>
              <a:rPr lang="en-US" altLang="ja-JP" sz="2800" dirty="0">
                <a:solidFill>
                  <a:srgbClr val="FF0000"/>
                </a:solidFill>
              </a:rPr>
              <a:t>for Alzheimer's disease</a:t>
            </a:r>
            <a:r>
              <a:rPr lang="en-US" altLang="ja-JP" sz="2800" dirty="0">
                <a:solidFill>
                  <a:schemeClr val="tx1"/>
                </a:solidFill>
              </a:rPr>
              <a:t>, comprising a compound A as </a:t>
            </a:r>
            <a:r>
              <a:rPr lang="en-US" altLang="ja-JP" sz="2800" dirty="0" smtClean="0">
                <a:solidFill>
                  <a:schemeClr val="tx1"/>
                </a:solidFill>
              </a:rPr>
              <a:t>an active </a:t>
            </a:r>
            <a:r>
              <a:rPr lang="en-US" altLang="ja-JP" sz="2800" dirty="0">
                <a:solidFill>
                  <a:schemeClr val="tx1"/>
                </a:solidFill>
              </a:rPr>
              <a:t>ingredient</a:t>
            </a:r>
            <a:r>
              <a:rPr lang="en-US" altLang="ja-JP" sz="2800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altLang="ja-JP" sz="2800" dirty="0">
                <a:solidFill>
                  <a:schemeClr val="tx1"/>
                </a:solidFill>
              </a:rPr>
              <a:t> C</a:t>
            </a:r>
            <a:r>
              <a:rPr lang="en-US" altLang="ja-JP" sz="2800" dirty="0" smtClean="0">
                <a:solidFill>
                  <a:schemeClr val="tx1"/>
                </a:solidFill>
              </a:rPr>
              <a:t>ompound A is known as anti-microbial agent, but treatment of </a:t>
            </a:r>
            <a:r>
              <a:rPr lang="en-US" altLang="ja-JP" sz="2800" dirty="0">
                <a:solidFill>
                  <a:schemeClr val="tx1"/>
                </a:solidFill>
              </a:rPr>
              <a:t>Alzheimer's </a:t>
            </a:r>
            <a:r>
              <a:rPr lang="en-US" altLang="ja-JP" sz="2800" dirty="0" smtClean="0">
                <a:solidFill>
                  <a:schemeClr val="tx1"/>
                </a:solidFill>
              </a:rPr>
              <a:t>disease is new.</a:t>
            </a:r>
            <a:endParaRPr lang="en-US" altLang="ja-JP" sz="2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u"/>
            </a:pPr>
            <a:endParaRPr lang="en-US" altLang="ja-JP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852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長方形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ja-JP" sz="6600" dirty="0" smtClean="0"/>
              <a:t>7. Examples of </a:t>
            </a:r>
            <a:r>
              <a:rPr lang="en-US" altLang="ja-JP" sz="6600" dirty="0"/>
              <a:t>medicinal invention</a:t>
            </a:r>
            <a:endParaRPr kumimoji="1" lang="ja-JP" sz="6600" dirty="0"/>
          </a:p>
        </p:txBody>
      </p:sp>
      <p:sp>
        <p:nvSpPr>
          <p:cNvPr id="86019" name="長方形 3"/>
          <p:cNvSpPr>
            <a:spLocks noGrp="1" noChangeArrowheads="1"/>
          </p:cNvSpPr>
          <p:nvPr>
            <p:ph idx="1"/>
          </p:nvPr>
        </p:nvSpPr>
        <p:spPr>
          <a:xfrm>
            <a:off x="686526" y="2647708"/>
            <a:ext cx="8598907" cy="542262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u"/>
            </a:pPr>
            <a:r>
              <a:rPr lang="en-US" altLang="ja-JP" sz="2800" dirty="0" smtClean="0">
                <a:solidFill>
                  <a:schemeClr val="tx1"/>
                </a:solidFill>
              </a:rPr>
              <a:t>Patentable</a:t>
            </a:r>
          </a:p>
          <a:p>
            <a:pPr marL="0" indent="0">
              <a:buNone/>
            </a:pPr>
            <a:r>
              <a:rPr lang="en-US" altLang="ja-JP" sz="2800" dirty="0" smtClean="0">
                <a:solidFill>
                  <a:schemeClr val="tx1"/>
                </a:solidFill>
              </a:rPr>
              <a:t>A </a:t>
            </a:r>
            <a:r>
              <a:rPr lang="en-US" altLang="ja-JP" sz="2800" dirty="0">
                <a:solidFill>
                  <a:schemeClr val="tx1"/>
                </a:solidFill>
              </a:rPr>
              <a:t>graft material </a:t>
            </a:r>
            <a:r>
              <a:rPr lang="en-US" altLang="ja-JP" sz="2800" dirty="0">
                <a:solidFill>
                  <a:srgbClr val="FF0000"/>
                </a:solidFill>
              </a:rPr>
              <a:t>to treat myocardial infarction </a:t>
            </a:r>
            <a:r>
              <a:rPr lang="en-US" altLang="ja-JP" sz="2800" dirty="0">
                <a:solidFill>
                  <a:schemeClr val="tx1"/>
                </a:solidFill>
              </a:rPr>
              <a:t>comprising a cell sheet made of cells A</a:t>
            </a:r>
            <a:r>
              <a:rPr lang="en-US" altLang="ja-JP" sz="2800" dirty="0" smtClean="0">
                <a:solidFill>
                  <a:schemeClr val="tx1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u"/>
            </a:pPr>
            <a:endParaRPr lang="en-US" altLang="ja-JP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ja-JP" sz="2800" dirty="0" smtClean="0">
                <a:solidFill>
                  <a:schemeClr val="tx1"/>
                </a:solidFill>
              </a:rPr>
              <a:t>Cell </a:t>
            </a:r>
            <a:r>
              <a:rPr lang="en-US" altLang="ja-JP" sz="2800" dirty="0">
                <a:solidFill>
                  <a:schemeClr val="tx1"/>
                </a:solidFill>
              </a:rPr>
              <a:t>sheet made of cells A</a:t>
            </a:r>
            <a:r>
              <a:rPr lang="en-US" altLang="ja-JP" sz="2800" dirty="0" smtClean="0">
                <a:solidFill>
                  <a:schemeClr val="tx1"/>
                </a:solidFill>
              </a:rPr>
              <a:t> </a:t>
            </a:r>
            <a:r>
              <a:rPr lang="en-US" altLang="ja-JP" sz="2800" dirty="0">
                <a:solidFill>
                  <a:schemeClr val="tx1"/>
                </a:solidFill>
              </a:rPr>
              <a:t>is known as </a:t>
            </a:r>
            <a:r>
              <a:rPr lang="en-US" altLang="ja-JP" sz="2800" dirty="0" smtClean="0">
                <a:solidFill>
                  <a:schemeClr val="tx1"/>
                </a:solidFill>
              </a:rPr>
              <a:t>graft material for treatment of diabetes, </a:t>
            </a:r>
            <a:r>
              <a:rPr lang="en-US" altLang="ja-JP" sz="2800" dirty="0">
                <a:solidFill>
                  <a:schemeClr val="tx1"/>
                </a:solidFill>
              </a:rPr>
              <a:t>but treatment of myocardial infarction </a:t>
            </a:r>
            <a:r>
              <a:rPr lang="en-US" altLang="ja-JP" sz="2800" dirty="0" smtClean="0">
                <a:solidFill>
                  <a:schemeClr val="tx1"/>
                </a:solidFill>
              </a:rPr>
              <a:t>is </a:t>
            </a:r>
            <a:r>
              <a:rPr lang="en-US" altLang="ja-JP" sz="2800" dirty="0">
                <a:solidFill>
                  <a:schemeClr val="tx1"/>
                </a:solidFill>
              </a:rPr>
              <a:t>new.</a:t>
            </a:r>
          </a:p>
          <a:p>
            <a:pPr marL="0" indent="0">
              <a:buNone/>
            </a:pPr>
            <a:endParaRPr lang="en-US" altLang="ja-JP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ja-JP" sz="2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u"/>
            </a:pPr>
            <a:endParaRPr lang="en-US" altLang="ja-JP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329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ファセット">
  <a:themeElements>
    <a:clrScheme name="ジャパネスク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6836B0F-2395-43B9-BBEF-90A78CA70F2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販売戦略プレゼンテーション、ファセット テーマ (ワイドスクリーン)</Template>
  <TotalTime>389</TotalTime>
  <Words>1505</Words>
  <Application>Microsoft Office PowerPoint</Application>
  <PresentationFormat>ユーザー設定</PresentationFormat>
  <Paragraphs>103</Paragraphs>
  <Slides>27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27</vt:i4>
      </vt:variant>
    </vt:vector>
  </HeadingPairs>
  <TitlesOfParts>
    <vt:vector size="28" baseType="lpstr">
      <vt:lpstr>ファセット</vt:lpstr>
      <vt:lpstr>Protection of Medicinal Inventions in Japan</vt:lpstr>
      <vt:lpstr>1. A medicine</vt:lpstr>
      <vt:lpstr>2. A medicinal invention</vt:lpstr>
      <vt:lpstr>3. "A material"</vt:lpstr>
      <vt:lpstr>4. "A medicinal use"</vt:lpstr>
      <vt:lpstr>5. Novelty  of medicinal invention</vt:lpstr>
      <vt:lpstr>６. Expression  of medicinal invention</vt:lpstr>
      <vt:lpstr>7. Examples of medicinal invention</vt:lpstr>
      <vt:lpstr>7. Examples of medicinal invention</vt:lpstr>
      <vt:lpstr>7. Examples of medicinal invention</vt:lpstr>
      <vt:lpstr>7. Examples of medicinal invention</vt:lpstr>
      <vt:lpstr>7. Examples of medicinal invention</vt:lpstr>
      <vt:lpstr>7. Examples of medicinal invention</vt:lpstr>
      <vt:lpstr>7. Examples of medicinal invention</vt:lpstr>
      <vt:lpstr>7. Examples of medicinal invention</vt:lpstr>
      <vt:lpstr>7. Examples of medicinal invention</vt:lpstr>
      <vt:lpstr>7. Examples of medicinal invention</vt:lpstr>
      <vt:lpstr>8. Infringement under the doctrine of equivalents</vt:lpstr>
      <vt:lpstr>8. Infringement under the doctrine of equivalents</vt:lpstr>
      <vt:lpstr>9. Extension of Patent Term</vt:lpstr>
      <vt:lpstr>9. Extension of Patent Term</vt:lpstr>
      <vt:lpstr>9. Extension of Patent Term</vt:lpstr>
      <vt:lpstr>10. Unpatentable inventions</vt:lpstr>
      <vt:lpstr>11. Inventions that are not industrially applicable</vt:lpstr>
      <vt:lpstr>12. Compulsory license</vt:lpstr>
      <vt:lpstr>13. Natural product</vt:lpstr>
      <vt:lpstr>IWATANI PATENT OFFICE President, Patent Attorney Ryo Iwatani                         http://www.iwatani-patent.jp/ </vt:lpstr>
    </vt:vector>
  </TitlesOfParts>
  <Company>岩谷国際特許事務所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岩谷国際特許事務所</dc:title>
  <dc:creator>大森 佳世</dc:creator>
  <cp:lastModifiedBy>吉川　久仁子</cp:lastModifiedBy>
  <cp:revision>42</cp:revision>
  <cp:lastPrinted>2018-02-06T04:53:24Z</cp:lastPrinted>
  <dcterms:created xsi:type="dcterms:W3CDTF">2017-11-15T10:25:26Z</dcterms:created>
  <dcterms:modified xsi:type="dcterms:W3CDTF">2018-02-06T05:55:00Z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TC034180659991</vt:lpwstr>
  </property>
</Properties>
</file>